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viewProps" Target="viewProps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theme" Target="theme/theme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tableStyles" Target="tableStyles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2.png"/><Relationship Id="rId7" Type="http://schemas.openxmlformats.org/officeDocument/2006/relationships/image" Target="../media/image7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30134" y="252214"/>
            <a:ext cx="195516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789305" algn="l"/>
                <a:tab pos="1626235" algn="l"/>
                <a:tab pos="2487295" algn="l"/>
              </a:tabLst>
            </a:pPr>
            <a:r>
              <a:rPr dirty="0"/>
              <a:t>Eureka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Fairfield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Redding</a:t>
            </a:r>
            <a:r>
              <a:rPr dirty="0" spc="145"/>
              <a:t>  </a:t>
            </a:r>
            <a:r>
              <a:rPr dirty="0" spc="-50"/>
              <a:t>|</a:t>
            </a:r>
            <a:r>
              <a:rPr dirty="0"/>
              <a:t>	Santa</a:t>
            </a:r>
            <a:r>
              <a:rPr dirty="0" spc="-20"/>
              <a:t> Rosa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789305" algn="l"/>
                <a:tab pos="1626235" algn="l"/>
                <a:tab pos="2487295" algn="l"/>
              </a:tabLst>
            </a:pPr>
            <a:r>
              <a:rPr dirty="0"/>
              <a:t>Eureka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Fairfield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Redding</a:t>
            </a:r>
            <a:r>
              <a:rPr dirty="0" spc="145"/>
              <a:t>  </a:t>
            </a:r>
            <a:r>
              <a:rPr dirty="0" spc="-50"/>
              <a:t>|</a:t>
            </a:r>
            <a:r>
              <a:rPr dirty="0"/>
              <a:t>	Santa</a:t>
            </a:r>
            <a:r>
              <a:rPr dirty="0" spc="-20"/>
              <a:t> Rosa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789305" algn="l"/>
                <a:tab pos="1626235" algn="l"/>
                <a:tab pos="2487295" algn="l"/>
              </a:tabLst>
            </a:pPr>
            <a:r>
              <a:rPr dirty="0"/>
              <a:t>Eureka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Fairfield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Redding</a:t>
            </a:r>
            <a:r>
              <a:rPr dirty="0" spc="145"/>
              <a:t>  </a:t>
            </a:r>
            <a:r>
              <a:rPr dirty="0" spc="-50"/>
              <a:t>|</a:t>
            </a:r>
            <a:r>
              <a:rPr dirty="0"/>
              <a:t>	Santa</a:t>
            </a:r>
            <a:r>
              <a:rPr dirty="0" spc="-20"/>
              <a:t> Rosa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914400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9144000" y="0"/>
                </a:moveTo>
                <a:lnTo>
                  <a:pt x="0" y="0"/>
                </a:lnTo>
                <a:lnTo>
                  <a:pt x="0" y="914400"/>
                </a:lnTo>
                <a:lnTo>
                  <a:pt x="9144000" y="914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4167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821179" y="94488"/>
            <a:ext cx="5852160" cy="1125220"/>
          </a:xfrm>
          <a:custGeom>
            <a:avLst/>
            <a:gdLst/>
            <a:ahLst/>
            <a:cxnLst/>
            <a:rect l="l" t="t" r="r" b="b"/>
            <a:pathLst>
              <a:path w="5852159" h="1125220">
                <a:moveTo>
                  <a:pt x="5852160" y="0"/>
                </a:moveTo>
                <a:lnTo>
                  <a:pt x="0" y="0"/>
                </a:lnTo>
                <a:lnTo>
                  <a:pt x="0" y="843534"/>
                </a:lnTo>
                <a:lnTo>
                  <a:pt x="2926080" y="1124712"/>
                </a:lnTo>
                <a:lnTo>
                  <a:pt x="5852160" y="843534"/>
                </a:lnTo>
                <a:lnTo>
                  <a:pt x="5852160" y="0"/>
                </a:lnTo>
                <a:close/>
              </a:path>
            </a:pathLst>
          </a:custGeom>
          <a:solidFill>
            <a:srgbClr val="467AB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068" y="120395"/>
            <a:ext cx="731519" cy="120853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2054351" y="158495"/>
            <a:ext cx="806450" cy="757555"/>
          </a:xfrm>
          <a:custGeom>
            <a:avLst/>
            <a:gdLst/>
            <a:ahLst/>
            <a:cxnLst/>
            <a:rect l="l" t="t" r="r" b="b"/>
            <a:pathLst>
              <a:path w="806450" h="757555">
                <a:moveTo>
                  <a:pt x="403098" y="0"/>
                </a:moveTo>
                <a:lnTo>
                  <a:pt x="352533" y="2950"/>
                </a:lnTo>
                <a:lnTo>
                  <a:pt x="303842" y="11566"/>
                </a:lnTo>
                <a:lnTo>
                  <a:pt x="257404" y="25491"/>
                </a:lnTo>
                <a:lnTo>
                  <a:pt x="213596" y="44372"/>
                </a:lnTo>
                <a:lnTo>
                  <a:pt x="172796" y="67853"/>
                </a:lnTo>
                <a:lnTo>
                  <a:pt x="135382" y="95579"/>
                </a:lnTo>
                <a:lnTo>
                  <a:pt x="101730" y="127195"/>
                </a:lnTo>
                <a:lnTo>
                  <a:pt x="72220" y="162347"/>
                </a:lnTo>
                <a:lnTo>
                  <a:pt x="47228" y="200679"/>
                </a:lnTo>
                <a:lnTo>
                  <a:pt x="27132" y="241837"/>
                </a:lnTo>
                <a:lnTo>
                  <a:pt x="12310" y="285465"/>
                </a:lnTo>
                <a:lnTo>
                  <a:pt x="3140" y="331209"/>
                </a:lnTo>
                <a:lnTo>
                  <a:pt x="0" y="378713"/>
                </a:lnTo>
                <a:lnTo>
                  <a:pt x="3140" y="426218"/>
                </a:lnTo>
                <a:lnTo>
                  <a:pt x="12310" y="471962"/>
                </a:lnTo>
                <a:lnTo>
                  <a:pt x="27132" y="515590"/>
                </a:lnTo>
                <a:lnTo>
                  <a:pt x="47228" y="556748"/>
                </a:lnTo>
                <a:lnTo>
                  <a:pt x="72220" y="595080"/>
                </a:lnTo>
                <a:lnTo>
                  <a:pt x="101730" y="630232"/>
                </a:lnTo>
                <a:lnTo>
                  <a:pt x="135382" y="661848"/>
                </a:lnTo>
                <a:lnTo>
                  <a:pt x="172796" y="689574"/>
                </a:lnTo>
                <a:lnTo>
                  <a:pt x="213596" y="713055"/>
                </a:lnTo>
                <a:lnTo>
                  <a:pt x="257404" y="731936"/>
                </a:lnTo>
                <a:lnTo>
                  <a:pt x="303842" y="745861"/>
                </a:lnTo>
                <a:lnTo>
                  <a:pt x="352533" y="754477"/>
                </a:lnTo>
                <a:lnTo>
                  <a:pt x="403098" y="757427"/>
                </a:lnTo>
                <a:lnTo>
                  <a:pt x="453662" y="754477"/>
                </a:lnTo>
                <a:lnTo>
                  <a:pt x="502353" y="745861"/>
                </a:lnTo>
                <a:lnTo>
                  <a:pt x="548791" y="731936"/>
                </a:lnTo>
                <a:lnTo>
                  <a:pt x="592599" y="713055"/>
                </a:lnTo>
                <a:lnTo>
                  <a:pt x="633399" y="689574"/>
                </a:lnTo>
                <a:lnTo>
                  <a:pt x="670813" y="661848"/>
                </a:lnTo>
                <a:lnTo>
                  <a:pt x="704465" y="630232"/>
                </a:lnTo>
                <a:lnTo>
                  <a:pt x="733975" y="595080"/>
                </a:lnTo>
                <a:lnTo>
                  <a:pt x="758967" y="556748"/>
                </a:lnTo>
                <a:lnTo>
                  <a:pt x="779063" y="515590"/>
                </a:lnTo>
                <a:lnTo>
                  <a:pt x="793885" y="471962"/>
                </a:lnTo>
                <a:lnTo>
                  <a:pt x="803055" y="426218"/>
                </a:lnTo>
                <a:lnTo>
                  <a:pt x="806196" y="378713"/>
                </a:lnTo>
                <a:lnTo>
                  <a:pt x="803055" y="331209"/>
                </a:lnTo>
                <a:lnTo>
                  <a:pt x="793885" y="285465"/>
                </a:lnTo>
                <a:lnTo>
                  <a:pt x="779063" y="241837"/>
                </a:lnTo>
                <a:lnTo>
                  <a:pt x="758967" y="200679"/>
                </a:lnTo>
                <a:lnTo>
                  <a:pt x="733975" y="162347"/>
                </a:lnTo>
                <a:lnTo>
                  <a:pt x="704465" y="127195"/>
                </a:lnTo>
                <a:lnTo>
                  <a:pt x="670813" y="95579"/>
                </a:lnTo>
                <a:lnTo>
                  <a:pt x="633399" y="67853"/>
                </a:lnTo>
                <a:lnTo>
                  <a:pt x="592599" y="44372"/>
                </a:lnTo>
                <a:lnTo>
                  <a:pt x="548791" y="25491"/>
                </a:lnTo>
                <a:lnTo>
                  <a:pt x="502353" y="11566"/>
                </a:lnTo>
                <a:lnTo>
                  <a:pt x="453662" y="2950"/>
                </a:lnTo>
                <a:lnTo>
                  <a:pt x="403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31123" y="6100571"/>
            <a:ext cx="751331" cy="6857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789305" algn="l"/>
                <a:tab pos="1626235" algn="l"/>
                <a:tab pos="2487295" algn="l"/>
              </a:tabLst>
            </a:pPr>
            <a:r>
              <a:rPr dirty="0"/>
              <a:t>Eureka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Fairfield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Redding</a:t>
            </a:r>
            <a:r>
              <a:rPr dirty="0" spc="145"/>
              <a:t>  </a:t>
            </a:r>
            <a:r>
              <a:rPr dirty="0" spc="-50"/>
              <a:t>|</a:t>
            </a:r>
            <a:r>
              <a:rPr dirty="0"/>
              <a:t>	Santa</a:t>
            </a:r>
            <a:r>
              <a:rPr dirty="0" spc="-20"/>
              <a:t> Rosa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25" y="18072"/>
            <a:ext cx="5872321" cy="329896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61" y="761"/>
            <a:ext cx="5916295" cy="3333115"/>
          </a:xfrm>
          <a:custGeom>
            <a:avLst/>
            <a:gdLst/>
            <a:ahLst/>
            <a:cxnLst/>
            <a:rect l="l" t="t" r="r" b="b"/>
            <a:pathLst>
              <a:path w="5916295" h="3333115">
                <a:moveTo>
                  <a:pt x="0" y="3332998"/>
                </a:moveTo>
                <a:lnTo>
                  <a:pt x="5916167" y="3332998"/>
                </a:lnTo>
                <a:lnTo>
                  <a:pt x="5916167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40645" y="3314699"/>
            <a:ext cx="5703354" cy="35433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425194" y="3300222"/>
            <a:ext cx="5718810" cy="3557904"/>
          </a:xfrm>
          <a:custGeom>
            <a:avLst/>
            <a:gdLst/>
            <a:ahLst/>
            <a:cxnLst/>
            <a:rect l="l" t="t" r="r" b="b"/>
            <a:pathLst>
              <a:path w="5718809" h="3557904">
                <a:moveTo>
                  <a:pt x="5718805" y="0"/>
                </a:moveTo>
                <a:lnTo>
                  <a:pt x="0" y="0"/>
                </a:lnTo>
                <a:lnTo>
                  <a:pt x="0" y="3557778"/>
                </a:lnTo>
              </a:path>
            </a:pathLst>
          </a:custGeom>
          <a:ln w="2895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2207" y="0"/>
            <a:ext cx="4431792" cy="3300945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4697730" y="762"/>
            <a:ext cx="4446270" cy="3328670"/>
          </a:xfrm>
          <a:custGeom>
            <a:avLst/>
            <a:gdLst/>
            <a:ahLst/>
            <a:cxnLst/>
            <a:rect l="l" t="t" r="r" b="b"/>
            <a:pathLst>
              <a:path w="4446270" h="3328670">
                <a:moveTo>
                  <a:pt x="4446270" y="3328416"/>
                </a:moveTo>
                <a:lnTo>
                  <a:pt x="0" y="3328416"/>
                </a:lnTo>
                <a:lnTo>
                  <a:pt x="0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3319272"/>
            <a:ext cx="4702144" cy="3538728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761" y="3304793"/>
            <a:ext cx="4712335" cy="3553460"/>
          </a:xfrm>
          <a:custGeom>
            <a:avLst/>
            <a:gdLst/>
            <a:ahLst/>
            <a:cxnLst/>
            <a:rect l="l" t="t" r="r" b="b"/>
            <a:pathLst>
              <a:path w="4712335" h="3553459">
                <a:moveTo>
                  <a:pt x="0" y="0"/>
                </a:moveTo>
                <a:lnTo>
                  <a:pt x="4712208" y="0"/>
                </a:lnTo>
                <a:lnTo>
                  <a:pt x="4712208" y="3553205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1234440" y="5460492"/>
            <a:ext cx="1005840" cy="960119"/>
          </a:xfrm>
          <a:custGeom>
            <a:avLst/>
            <a:gdLst/>
            <a:ahLst/>
            <a:cxnLst/>
            <a:rect l="l" t="t" r="r" b="b"/>
            <a:pathLst>
              <a:path w="1005839" h="960120">
                <a:moveTo>
                  <a:pt x="1005840" y="0"/>
                </a:moveTo>
                <a:lnTo>
                  <a:pt x="0" y="0"/>
                </a:lnTo>
                <a:lnTo>
                  <a:pt x="0" y="960120"/>
                </a:lnTo>
                <a:lnTo>
                  <a:pt x="1005840" y="960120"/>
                </a:lnTo>
                <a:lnTo>
                  <a:pt x="1005840" y="0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78635" y="5521451"/>
            <a:ext cx="914399" cy="833627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502920" y="1146048"/>
            <a:ext cx="2468880" cy="4206240"/>
          </a:xfrm>
          <a:custGeom>
            <a:avLst/>
            <a:gdLst/>
            <a:ahLst/>
            <a:cxnLst/>
            <a:rect l="l" t="t" r="r" b="b"/>
            <a:pathLst>
              <a:path w="2468880" h="4206240">
                <a:moveTo>
                  <a:pt x="2468880" y="0"/>
                </a:moveTo>
                <a:lnTo>
                  <a:pt x="0" y="0"/>
                </a:lnTo>
                <a:lnTo>
                  <a:pt x="0" y="4206240"/>
                </a:lnTo>
                <a:lnTo>
                  <a:pt x="2468880" y="4206240"/>
                </a:lnTo>
                <a:lnTo>
                  <a:pt x="2468880" y="0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7" name="bg 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6071" y="1252728"/>
            <a:ext cx="2377439" cy="40111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789305" algn="l"/>
                <a:tab pos="1626235" algn="l"/>
                <a:tab pos="2487295" algn="l"/>
              </a:tabLst>
            </a:pPr>
            <a:r>
              <a:rPr dirty="0"/>
              <a:t>Eureka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Fairfield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Redding</a:t>
            </a:r>
            <a:r>
              <a:rPr dirty="0" spc="145"/>
              <a:t>  </a:t>
            </a:r>
            <a:r>
              <a:rPr dirty="0" spc="-50"/>
              <a:t>|</a:t>
            </a:r>
            <a:r>
              <a:rPr dirty="0"/>
              <a:t>	Santa</a:t>
            </a:r>
            <a:r>
              <a:rPr dirty="0" spc="-20"/>
              <a:t> Rosa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914400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9144000" y="0"/>
                </a:moveTo>
                <a:lnTo>
                  <a:pt x="0" y="0"/>
                </a:lnTo>
                <a:lnTo>
                  <a:pt x="0" y="914400"/>
                </a:lnTo>
                <a:lnTo>
                  <a:pt x="9144000" y="914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4167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821179" y="94488"/>
            <a:ext cx="5852160" cy="1125220"/>
          </a:xfrm>
          <a:custGeom>
            <a:avLst/>
            <a:gdLst/>
            <a:ahLst/>
            <a:cxnLst/>
            <a:rect l="l" t="t" r="r" b="b"/>
            <a:pathLst>
              <a:path w="5852159" h="1125220">
                <a:moveTo>
                  <a:pt x="5852160" y="0"/>
                </a:moveTo>
                <a:lnTo>
                  <a:pt x="0" y="0"/>
                </a:lnTo>
                <a:lnTo>
                  <a:pt x="0" y="843534"/>
                </a:lnTo>
                <a:lnTo>
                  <a:pt x="2926080" y="1124712"/>
                </a:lnTo>
                <a:lnTo>
                  <a:pt x="5852160" y="843534"/>
                </a:lnTo>
                <a:lnTo>
                  <a:pt x="5852160" y="0"/>
                </a:lnTo>
                <a:close/>
              </a:path>
            </a:pathLst>
          </a:custGeom>
          <a:solidFill>
            <a:srgbClr val="467AB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4068" y="120395"/>
            <a:ext cx="731519" cy="120853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31123" y="6100571"/>
            <a:ext cx="751331" cy="6857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58479" y="100134"/>
            <a:ext cx="5373370" cy="720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3912" y="1137502"/>
            <a:ext cx="8516620" cy="4388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895913" y="6623885"/>
            <a:ext cx="3296920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789305" algn="l"/>
                <a:tab pos="1626235" algn="l"/>
                <a:tab pos="2487295" algn="l"/>
              </a:tabLst>
            </a:pPr>
            <a:r>
              <a:rPr dirty="0"/>
              <a:t>Eureka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Fairfield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Redding</a:t>
            </a:r>
            <a:r>
              <a:rPr dirty="0" spc="145"/>
              <a:t>  </a:t>
            </a:r>
            <a:r>
              <a:rPr dirty="0" spc="-50"/>
              <a:t>|</a:t>
            </a:r>
            <a:r>
              <a:rPr dirty="0"/>
              <a:t>	Santa</a:t>
            </a:r>
            <a:r>
              <a:rPr dirty="0" spc="-20"/>
              <a:t> Rosa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rodsp2016phcwebsite/Community/Documents/CalAIM%20Webpage/Provider%20Resources/ECM%20Provider_IOT_FINAL.xlsx" TargetMode="External"/><Relationship Id="rId2" Type="http://schemas.openxmlformats.org/officeDocument/2006/relationships/hyperlink" Target="http://prodsp2016phcwebsite/Community/Documents/CalAIM%20Webpage/Provider%20Resources/ECM%20Provider_%20RTF_FINAL.xls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CMQIP@PartnershipHP.org" TargetMode="Externa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prodsp2016phcwebsite/Providers/Quality/Documents/QIP%202022/2022%20ECM%20QIP%20Program%20Specifications%20-%20Final%20-%202.22.22.pd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odsp2016phcwebsite/Providers/Quality/Pages/ECM-QIP-Enhanced-Care-Management.aspx" TargetMode="External"/><Relationship Id="rId5" Type="http://schemas.openxmlformats.org/officeDocument/2006/relationships/hyperlink" Target="mailto:ECMQIP@Partnershiphp.org" TargetMode="Externa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CM@Partnershiphp.org" TargetMode="External"/><Relationship Id="rId3" Type="http://schemas.openxmlformats.org/officeDocument/2006/relationships/hyperlink" Target="mailto:support@collectivemedical.com" TargetMode="Externa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075432" y="1149096"/>
            <a:ext cx="6068695" cy="2039620"/>
          </a:xfrm>
          <a:prstGeom prst="rect">
            <a:avLst/>
          </a:prstGeom>
          <a:solidFill>
            <a:srgbClr val="252525">
              <a:alpha val="45097"/>
            </a:srgbClr>
          </a:solidFill>
        </p:spPr>
        <p:txBody>
          <a:bodyPr wrap="square" lIns="0" tIns="135255" rIns="0" bIns="0" rtlCol="0" vert="horz">
            <a:spAutoFit/>
          </a:bodyPr>
          <a:lstStyle/>
          <a:p>
            <a:pPr marL="91440" marR="1478915">
              <a:lnSpc>
                <a:spcPct val="100200"/>
              </a:lnSpc>
              <a:spcBef>
                <a:spcPts val="1065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Enhancement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Management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Improvement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Program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(ECM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QIP)</a:t>
            </a:r>
            <a:endParaRPr sz="24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1550"/>
              </a:spcBef>
            </a:pP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ECM</a:t>
            </a:r>
            <a:r>
              <a:rPr dirty="0" sz="32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QIP</a:t>
            </a:r>
            <a:r>
              <a:rPr dirty="0" sz="3200" spc="-1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Kick-Off</a:t>
            </a:r>
            <a:r>
              <a:rPr dirty="0" sz="32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Webinar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075432" y="3461003"/>
            <a:ext cx="6068695" cy="1559560"/>
          </a:xfrm>
          <a:prstGeom prst="rect">
            <a:avLst/>
          </a:prstGeom>
          <a:solidFill>
            <a:srgbClr val="252525">
              <a:alpha val="45097"/>
            </a:srgbClr>
          </a:solidFill>
        </p:spPr>
        <p:txBody>
          <a:bodyPr wrap="square" lIns="0" tIns="85090" rIns="0" bIns="0" rtlCol="0" vert="horz">
            <a:spAutoFit/>
          </a:bodyPr>
          <a:lstStyle/>
          <a:p>
            <a:pPr marL="91440" marR="152400">
              <a:lnSpc>
                <a:spcPct val="112000"/>
              </a:lnSpc>
              <a:spcBef>
                <a:spcPts val="670"/>
              </a:spcBef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Robert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Moore,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MD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MPH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MPA,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Chief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Officer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Deanna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Watson,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QIP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Manager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Wednesday,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October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12,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4908" y="293278"/>
            <a:ext cx="335661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ECM</a:t>
            </a:r>
            <a:r>
              <a:rPr dirty="0" spc="-20"/>
              <a:t> </a:t>
            </a:r>
            <a:r>
              <a:rPr dirty="0"/>
              <a:t>QIP</a:t>
            </a:r>
            <a:r>
              <a:rPr dirty="0" spc="-135"/>
              <a:t> </a:t>
            </a:r>
            <a:r>
              <a:rPr dirty="0" spc="-10"/>
              <a:t>Timeline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88146" y="2411615"/>
          <a:ext cx="7385684" cy="2317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2775"/>
                <a:gridCol w="612775"/>
                <a:gridCol w="612775"/>
                <a:gridCol w="621664"/>
                <a:gridCol w="465455"/>
                <a:gridCol w="137160"/>
                <a:gridCol w="294640"/>
                <a:gridCol w="318135"/>
                <a:gridCol w="611504"/>
                <a:gridCol w="469264"/>
                <a:gridCol w="146050"/>
                <a:gridCol w="311150"/>
                <a:gridCol w="298450"/>
                <a:gridCol w="626745"/>
                <a:gridCol w="475615"/>
                <a:gridCol w="139700"/>
                <a:gridCol w="247015"/>
                <a:gridCol w="365759"/>
              </a:tblGrid>
              <a:tr h="913765"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2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E2C3D"/>
                    </a:solidFill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2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Feb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E2C3D"/>
                    </a:solidFill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2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E2C3D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2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467AB1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76805">
                      <a:solidFill>
                        <a:srgbClr val="FFFFFF"/>
                      </a:solidFill>
                      <a:prstDash val="solid"/>
                    </a:lnB>
                    <a:solidFill>
                      <a:srgbClr val="6E2C3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38100">
                      <a:solidFill>
                        <a:srgbClr val="467AB1"/>
                      </a:solidFill>
                      <a:prstDash val="solid"/>
                    </a:lnL>
                    <a:lnR w="38100">
                      <a:solidFill>
                        <a:srgbClr val="467AB1"/>
                      </a:solidFill>
                      <a:prstDash val="solid"/>
                    </a:lnR>
                    <a:lnT w="38100">
                      <a:solidFill>
                        <a:srgbClr val="467AB1"/>
                      </a:solidFill>
                      <a:prstDash val="solid"/>
                    </a:lnT>
                    <a:lnB w="76805">
                      <a:solidFill>
                        <a:srgbClr val="467AB1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2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Jun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38100">
                      <a:solidFill>
                        <a:srgbClr val="467AB1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E2C3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2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Jul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467AB1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E2C3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Aug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38100">
                      <a:solidFill>
                        <a:srgbClr val="467AB1"/>
                      </a:solidFill>
                      <a:prstDash val="solid"/>
                    </a:lnL>
                    <a:lnR w="38100">
                      <a:solidFill>
                        <a:srgbClr val="467AB1"/>
                      </a:solidFill>
                      <a:prstDash val="solid"/>
                    </a:lnR>
                    <a:lnT w="38100">
                      <a:solidFill>
                        <a:srgbClr val="467AB1"/>
                      </a:solidFill>
                      <a:prstDash val="solid"/>
                    </a:lnT>
                    <a:lnB w="76200">
                      <a:solidFill>
                        <a:srgbClr val="467AB1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2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38100">
                      <a:solidFill>
                        <a:srgbClr val="467AB1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E2C3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2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Oct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467AB1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E2C3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Nov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57150">
                      <a:solidFill>
                        <a:srgbClr val="467AB1"/>
                      </a:solidFill>
                      <a:prstDash val="solid"/>
                    </a:lnL>
                    <a:lnR w="38100">
                      <a:solidFill>
                        <a:srgbClr val="467AB1"/>
                      </a:solidFill>
                      <a:prstDash val="solid"/>
                    </a:lnR>
                    <a:lnT w="38100">
                      <a:solidFill>
                        <a:srgbClr val="467AB1"/>
                      </a:solidFill>
                      <a:prstDash val="solid"/>
                    </a:lnT>
                    <a:lnB w="76200">
                      <a:solidFill>
                        <a:srgbClr val="467AB1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2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38100">
                      <a:solidFill>
                        <a:srgbClr val="467AB1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E2C3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37185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5B9BD4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5B9BD4"/>
                      </a:solidFill>
                      <a:prstDash val="solid"/>
                    </a:lnL>
                    <a:lnR w="28575">
                      <a:solidFill>
                        <a:srgbClr val="5B9BD4"/>
                      </a:solidFill>
                      <a:prstDash val="solid"/>
                    </a:lnR>
                    <a:lnT w="76805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5B9BD4"/>
                      </a:solidFill>
                      <a:prstDash val="solid"/>
                    </a:lnL>
                    <a:lnR w="28575">
                      <a:solidFill>
                        <a:srgbClr val="5B9BD4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5B9BD4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06680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 marL="161290" marR="141605">
                        <a:lnSpc>
                          <a:spcPct val="100000"/>
                        </a:lnSpc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Q1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2023 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QIP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 marL="138430" marR="118110">
                        <a:lnSpc>
                          <a:spcPct val="100000"/>
                        </a:lnSpc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Payment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(May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31)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170180" marR="162560">
                        <a:lnSpc>
                          <a:spcPct val="100000"/>
                        </a:lnSpc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Q2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2023 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QIP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 marL="147320" marR="139065">
                        <a:lnSpc>
                          <a:spcPct val="100000"/>
                        </a:lnSpc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Payment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(Aug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31)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137795" marR="1320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Q3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2023 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QIP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 marL="114935" marR="108585">
                        <a:lnSpc>
                          <a:spcPct val="100000"/>
                        </a:lnSpc>
                      </a:pP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Payment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(Nov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3003396" y="1849888"/>
            <a:ext cx="2155825" cy="50419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71755">
              <a:lnSpc>
                <a:spcPct val="100000"/>
              </a:lnSpc>
              <a:spcBef>
                <a:spcPts val="300"/>
              </a:spcBef>
            </a:pPr>
            <a:r>
              <a:rPr dirty="0" sz="1400" b="1">
                <a:latin typeface="Arial"/>
                <a:cs typeface="Arial"/>
              </a:rPr>
              <a:t>2022 </a:t>
            </a:r>
            <a:r>
              <a:rPr dirty="0" sz="1400" spc="-10" b="1">
                <a:latin typeface="Arial"/>
                <a:cs typeface="Arial"/>
              </a:rPr>
              <a:t>Measurement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Year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400" b="1">
                <a:latin typeface="Arial"/>
                <a:cs typeface="Arial"/>
              </a:rPr>
              <a:t>January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1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–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December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spc="-25" b="1">
                <a:latin typeface="Arial"/>
                <a:cs typeface="Arial"/>
              </a:rPr>
              <a:t>31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8156447" y="3703320"/>
            <a:ext cx="824865" cy="1059180"/>
          </a:xfrm>
          <a:custGeom>
            <a:avLst/>
            <a:gdLst/>
            <a:ahLst/>
            <a:cxnLst/>
            <a:rect l="l" t="t" r="r" b="b"/>
            <a:pathLst>
              <a:path w="824865" h="1059179">
                <a:moveTo>
                  <a:pt x="824483" y="0"/>
                </a:moveTo>
                <a:lnTo>
                  <a:pt x="0" y="0"/>
                </a:lnTo>
                <a:lnTo>
                  <a:pt x="0" y="1059179"/>
                </a:lnTo>
                <a:lnTo>
                  <a:pt x="824483" y="1059179"/>
                </a:lnTo>
                <a:lnTo>
                  <a:pt x="82448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8239466" y="3849792"/>
            <a:ext cx="65849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5560" marR="2794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Q4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2022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QIP</a:t>
            </a:r>
            <a:endParaRPr sz="12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Payment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(Feb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28)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686871" y="2430992"/>
            <a:ext cx="1219200" cy="952500"/>
            <a:chOff x="7686871" y="2430992"/>
            <a:chExt cx="1219200" cy="952500"/>
          </a:xfrm>
        </p:grpSpPr>
        <p:sp>
          <p:nvSpPr>
            <p:cNvPr id="8" name="object 8" descr=""/>
            <p:cNvSpPr/>
            <p:nvPr/>
          </p:nvSpPr>
          <p:spPr>
            <a:xfrm>
              <a:off x="7712278" y="2443695"/>
              <a:ext cx="584200" cy="914400"/>
            </a:xfrm>
            <a:custGeom>
              <a:avLst/>
              <a:gdLst/>
              <a:ahLst/>
              <a:cxnLst/>
              <a:rect l="l" t="t" r="r" b="b"/>
              <a:pathLst>
                <a:path w="584200" h="914400">
                  <a:moveTo>
                    <a:pt x="583895" y="0"/>
                  </a:moveTo>
                  <a:lnTo>
                    <a:pt x="0" y="0"/>
                  </a:lnTo>
                  <a:lnTo>
                    <a:pt x="0" y="914361"/>
                  </a:lnTo>
                  <a:lnTo>
                    <a:pt x="583895" y="914361"/>
                  </a:lnTo>
                  <a:lnTo>
                    <a:pt x="583895" y="0"/>
                  </a:lnTo>
                  <a:close/>
                </a:path>
              </a:pathLst>
            </a:custGeom>
            <a:solidFill>
              <a:srgbClr val="6E2C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296160" y="2443695"/>
              <a:ext cx="584200" cy="914400"/>
            </a:xfrm>
            <a:custGeom>
              <a:avLst/>
              <a:gdLst/>
              <a:ahLst/>
              <a:cxnLst/>
              <a:rect l="l" t="t" r="r" b="b"/>
              <a:pathLst>
                <a:path w="584200" h="914400">
                  <a:moveTo>
                    <a:pt x="583895" y="0"/>
                  </a:moveTo>
                  <a:lnTo>
                    <a:pt x="0" y="0"/>
                  </a:lnTo>
                  <a:lnTo>
                    <a:pt x="0" y="914361"/>
                  </a:lnTo>
                  <a:lnTo>
                    <a:pt x="583895" y="914361"/>
                  </a:lnTo>
                  <a:lnTo>
                    <a:pt x="583895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296164" y="2437342"/>
              <a:ext cx="0" cy="939800"/>
            </a:xfrm>
            <a:custGeom>
              <a:avLst/>
              <a:gdLst/>
              <a:ahLst/>
              <a:cxnLst/>
              <a:rect l="l" t="t" r="r" b="b"/>
              <a:pathLst>
                <a:path w="0" h="939800">
                  <a:moveTo>
                    <a:pt x="0" y="0"/>
                  </a:moveTo>
                  <a:lnTo>
                    <a:pt x="0" y="93976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712271" y="2437342"/>
              <a:ext cx="0" cy="939800"/>
            </a:xfrm>
            <a:custGeom>
              <a:avLst/>
              <a:gdLst/>
              <a:ahLst/>
              <a:cxnLst/>
              <a:rect l="l" t="t" r="r" b="b"/>
              <a:pathLst>
                <a:path w="0" h="939800">
                  <a:moveTo>
                    <a:pt x="0" y="0"/>
                  </a:moveTo>
                  <a:lnTo>
                    <a:pt x="0" y="93976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880055" y="2437342"/>
              <a:ext cx="0" cy="939800"/>
            </a:xfrm>
            <a:custGeom>
              <a:avLst/>
              <a:gdLst/>
              <a:ahLst/>
              <a:cxnLst/>
              <a:rect l="l" t="t" r="r" b="b"/>
              <a:pathLst>
                <a:path w="0" h="939800">
                  <a:moveTo>
                    <a:pt x="0" y="0"/>
                  </a:moveTo>
                  <a:lnTo>
                    <a:pt x="0" y="93976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705921" y="2443692"/>
              <a:ext cx="1181100" cy="0"/>
            </a:xfrm>
            <a:custGeom>
              <a:avLst/>
              <a:gdLst/>
              <a:ahLst/>
              <a:cxnLst/>
              <a:rect l="l" t="t" r="r" b="b"/>
              <a:pathLst>
                <a:path w="1181100" h="0">
                  <a:moveTo>
                    <a:pt x="0" y="0"/>
                  </a:moveTo>
                  <a:lnTo>
                    <a:pt x="1180477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705921" y="3358051"/>
              <a:ext cx="1181100" cy="0"/>
            </a:xfrm>
            <a:custGeom>
              <a:avLst/>
              <a:gdLst/>
              <a:ahLst/>
              <a:cxnLst/>
              <a:rect l="l" t="t" r="r" b="b"/>
              <a:pathLst>
                <a:path w="1181100" h="0">
                  <a:moveTo>
                    <a:pt x="0" y="0"/>
                  </a:moveTo>
                  <a:lnTo>
                    <a:pt x="1180477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7867564" y="2460710"/>
            <a:ext cx="2717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Jan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439217" y="2460710"/>
            <a:ext cx="2971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Feb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195831" y="2239515"/>
            <a:ext cx="2593975" cy="76200"/>
            <a:chOff x="195831" y="2239515"/>
            <a:chExt cx="2593975" cy="76200"/>
          </a:xfrm>
        </p:grpSpPr>
        <p:sp>
          <p:nvSpPr>
            <p:cNvPr id="18" name="object 18" descr=""/>
            <p:cNvSpPr/>
            <p:nvPr/>
          </p:nvSpPr>
          <p:spPr>
            <a:xfrm>
              <a:off x="259328" y="2277617"/>
              <a:ext cx="2530475" cy="0"/>
            </a:xfrm>
            <a:custGeom>
              <a:avLst/>
              <a:gdLst/>
              <a:ahLst/>
              <a:cxnLst/>
              <a:rect l="l" t="t" r="r" b="b"/>
              <a:pathLst>
                <a:path w="2530475" h="0">
                  <a:moveTo>
                    <a:pt x="2530475" y="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95831" y="223951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 descr=""/>
          <p:cNvGrpSpPr/>
          <p:nvPr/>
        </p:nvGrpSpPr>
        <p:grpSpPr>
          <a:xfrm>
            <a:off x="8272271" y="2421635"/>
            <a:ext cx="638810" cy="1287145"/>
            <a:chOff x="8272271" y="2421635"/>
            <a:chExt cx="638810" cy="1287145"/>
          </a:xfrm>
        </p:grpSpPr>
        <p:sp>
          <p:nvSpPr>
            <p:cNvPr id="21" name="object 21" descr=""/>
            <p:cNvSpPr/>
            <p:nvPr/>
          </p:nvSpPr>
          <p:spPr>
            <a:xfrm>
              <a:off x="8603741" y="3303269"/>
              <a:ext cx="2540" cy="392430"/>
            </a:xfrm>
            <a:custGeom>
              <a:avLst/>
              <a:gdLst/>
              <a:ahLst/>
              <a:cxnLst/>
              <a:rect l="l" t="t" r="r" b="b"/>
              <a:pathLst>
                <a:path w="2540" h="392429">
                  <a:moveTo>
                    <a:pt x="0" y="0"/>
                  </a:moveTo>
                  <a:lnTo>
                    <a:pt x="2489" y="392125"/>
                  </a:lnTo>
                </a:path>
              </a:pathLst>
            </a:custGeom>
            <a:ln w="25908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291321" y="2440685"/>
              <a:ext cx="600710" cy="871855"/>
            </a:xfrm>
            <a:custGeom>
              <a:avLst/>
              <a:gdLst/>
              <a:ahLst/>
              <a:cxnLst/>
              <a:rect l="l" t="t" r="r" b="b"/>
              <a:pathLst>
                <a:path w="600709" h="871854">
                  <a:moveTo>
                    <a:pt x="0" y="0"/>
                  </a:moveTo>
                  <a:lnTo>
                    <a:pt x="600455" y="0"/>
                  </a:lnTo>
                  <a:lnTo>
                    <a:pt x="600455" y="871727"/>
                  </a:lnTo>
                  <a:lnTo>
                    <a:pt x="0" y="871727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467AB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5333238" y="2239515"/>
            <a:ext cx="2235200" cy="76200"/>
            <a:chOff x="5333238" y="2239515"/>
            <a:chExt cx="2235200" cy="76200"/>
          </a:xfrm>
        </p:grpSpPr>
        <p:sp>
          <p:nvSpPr>
            <p:cNvPr id="24" name="object 24" descr=""/>
            <p:cNvSpPr/>
            <p:nvPr/>
          </p:nvSpPr>
          <p:spPr>
            <a:xfrm>
              <a:off x="5333238" y="2277617"/>
              <a:ext cx="2171700" cy="0"/>
            </a:xfrm>
            <a:custGeom>
              <a:avLst/>
              <a:gdLst/>
              <a:ahLst/>
              <a:cxnLst/>
              <a:rect l="l" t="t" r="r" b="b"/>
              <a:pathLst>
                <a:path w="2171700" h="0">
                  <a:moveTo>
                    <a:pt x="0" y="0"/>
                  </a:moveTo>
                  <a:lnTo>
                    <a:pt x="2171458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491997" y="223951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7852591" y="2149528"/>
            <a:ext cx="42227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0" b="1">
                <a:latin typeface="Arial"/>
                <a:cs typeface="Arial"/>
              </a:rPr>
              <a:t>2023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8340090" y="2239515"/>
            <a:ext cx="541020" cy="76200"/>
            <a:chOff x="8340090" y="2239515"/>
            <a:chExt cx="541020" cy="76200"/>
          </a:xfrm>
        </p:grpSpPr>
        <p:sp>
          <p:nvSpPr>
            <p:cNvPr id="28" name="object 28" descr=""/>
            <p:cNvSpPr/>
            <p:nvPr/>
          </p:nvSpPr>
          <p:spPr>
            <a:xfrm>
              <a:off x="8340090" y="2277617"/>
              <a:ext cx="477520" cy="0"/>
            </a:xfrm>
            <a:custGeom>
              <a:avLst/>
              <a:gdLst/>
              <a:ahLst/>
              <a:cxnLst/>
              <a:rect l="l" t="t" r="r" b="b"/>
              <a:pathLst>
                <a:path w="477520" h="0">
                  <a:moveTo>
                    <a:pt x="0" y="0"/>
                  </a:moveTo>
                  <a:lnTo>
                    <a:pt x="477393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8804784" y="223951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  <a:tabLst>
                <a:tab pos="789305" algn="l"/>
                <a:tab pos="1626235" algn="l"/>
                <a:tab pos="2487295" algn="l"/>
              </a:tabLst>
            </a:pPr>
            <a:r>
              <a:rPr dirty="0"/>
              <a:t>Eureka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Fairfield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Redding</a:t>
            </a:r>
            <a:r>
              <a:rPr dirty="0" spc="145"/>
              <a:t>  </a:t>
            </a:r>
            <a:r>
              <a:rPr dirty="0" spc="-50"/>
              <a:t>|</a:t>
            </a:r>
            <a:r>
              <a:rPr dirty="0"/>
              <a:t>	Santa</a:t>
            </a:r>
            <a:r>
              <a:rPr dirty="0" spc="-20"/>
              <a:t> Rosa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3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/>
              <a:t>Gateway</a:t>
            </a:r>
            <a:r>
              <a:rPr dirty="0" sz="2600" spc="-50"/>
              <a:t> </a:t>
            </a:r>
            <a:r>
              <a:rPr dirty="0" sz="2600"/>
              <a:t>Measure:</a:t>
            </a:r>
            <a:r>
              <a:rPr dirty="0" sz="2600" spc="-120"/>
              <a:t> </a:t>
            </a:r>
            <a:r>
              <a:rPr dirty="0" sz="2600"/>
              <a:t>Timely</a:t>
            </a:r>
            <a:r>
              <a:rPr dirty="0" sz="2600" spc="-60"/>
              <a:t> </a:t>
            </a:r>
            <a:r>
              <a:rPr dirty="0" sz="2600" spc="-10"/>
              <a:t>Reporting</a:t>
            </a:r>
            <a:endParaRPr sz="2600"/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  <a:tabLst>
                <a:tab pos="789305" algn="l"/>
                <a:tab pos="1626235" algn="l"/>
                <a:tab pos="2487295" algn="l"/>
              </a:tabLst>
            </a:pPr>
            <a:r>
              <a:rPr dirty="0"/>
              <a:t>Eureka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Fairfield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Redding</a:t>
            </a:r>
            <a:r>
              <a:rPr dirty="0" spc="145"/>
              <a:t>  </a:t>
            </a:r>
            <a:r>
              <a:rPr dirty="0" spc="-50"/>
              <a:t>|</a:t>
            </a:r>
            <a:r>
              <a:rPr dirty="0"/>
              <a:t>	Santa</a:t>
            </a:r>
            <a:r>
              <a:rPr dirty="0" spc="-20"/>
              <a:t> Rosa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13912" y="1137502"/>
          <a:ext cx="8516620" cy="4388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65829"/>
                <a:gridCol w="1228725"/>
                <a:gridCol w="3809364"/>
              </a:tblGrid>
              <a:tr h="350520">
                <a:tc gridSpan="3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Reporting</a:t>
                      </a:r>
                      <a:r>
                        <a:rPr dirty="0" sz="20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Timeline</a:t>
                      </a:r>
                      <a:r>
                        <a:rPr dirty="0" sz="20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2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latin typeface="Arial"/>
                          <a:cs typeface="Arial"/>
                        </a:rPr>
                        <a:t>Templates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16990">
                <a:tc>
                  <a:txBody>
                    <a:bodyPr/>
                    <a:lstStyle/>
                    <a:p>
                      <a:pPr marL="68580" marR="73660">
                        <a:lnSpc>
                          <a:spcPct val="114999"/>
                        </a:lnSpc>
                        <a:spcBef>
                          <a:spcPts val="15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ECM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Provider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Return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Transmission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File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(RTF)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Naming</a:t>
                      </a:r>
                      <a:r>
                        <a:rPr dirty="0" sz="1400" spc="-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Convention: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400" i="1">
                          <a:latin typeface="Arial"/>
                          <a:cs typeface="Arial"/>
                        </a:rPr>
                        <a:t>Facility</a:t>
                      </a:r>
                      <a:r>
                        <a:rPr dirty="0" sz="1400" spc="-8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latin typeface="Arial"/>
                          <a:cs typeface="Arial"/>
                        </a:rPr>
                        <a:t>Name_RTF_Date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82880" marR="173355" indent="-2540">
                        <a:lnSpc>
                          <a:spcPct val="114999"/>
                        </a:lnSpc>
                        <a:spcBef>
                          <a:spcPts val="15"/>
                        </a:spcBef>
                      </a:pPr>
                      <a:r>
                        <a:rPr dirty="0" sz="1400" spc="-25" b="1">
                          <a:latin typeface="Arial"/>
                          <a:cs typeface="Arial"/>
                        </a:rPr>
                        <a:t>DUE 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MONTHLY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2nd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week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month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*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Link:</a:t>
                      </a:r>
                      <a:r>
                        <a:rPr dirty="0" sz="14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40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Provider</a:t>
                      </a:r>
                      <a:r>
                        <a:rPr dirty="0" u="sng" sz="1400" spc="-35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 </a:t>
                      </a:r>
                      <a:r>
                        <a:rPr dirty="0" u="sng" sz="140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Return</a:t>
                      </a:r>
                      <a:r>
                        <a:rPr dirty="0" u="sng" sz="1400" spc="-6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 </a:t>
                      </a:r>
                      <a:r>
                        <a:rPr dirty="0" u="sng" sz="1400" spc="-1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Transmission</a:t>
                      </a:r>
                      <a:r>
                        <a:rPr dirty="0" u="sng" sz="1400" spc="-55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 </a:t>
                      </a:r>
                      <a:r>
                        <a:rPr dirty="0" u="sng" sz="140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File</a:t>
                      </a:r>
                      <a:r>
                        <a:rPr dirty="0" u="sng" sz="1400" spc="-25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 </a:t>
                      </a:r>
                      <a:r>
                        <a:rPr dirty="0" u="sng" sz="1400" spc="-1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(RTF)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PHC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sends</a:t>
                      </a:r>
                      <a:r>
                        <a:rPr dirty="0" sz="14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pre-populated</a:t>
                      </a:r>
                      <a:r>
                        <a:rPr dirty="0" sz="14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RTF</a:t>
                      </a:r>
                      <a:r>
                        <a:rPr dirty="0" sz="14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Provider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400" i="1">
                          <a:latin typeface="Arial"/>
                          <a:cs typeface="Arial"/>
                        </a:rPr>
                        <a:t>(1st</a:t>
                      </a:r>
                      <a:r>
                        <a:rPr dirty="0" sz="14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latin typeface="Arial"/>
                          <a:cs typeface="Arial"/>
                        </a:rPr>
                        <a:t>week</a:t>
                      </a:r>
                      <a:r>
                        <a:rPr dirty="0" sz="1400" spc="-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400" spc="-3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4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latin typeface="Arial"/>
                          <a:cs typeface="Arial"/>
                        </a:rPr>
                        <a:t>month)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Provider</a:t>
                      </a:r>
                      <a:r>
                        <a:rPr dirty="0" sz="1400" spc="-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submits</a:t>
                      </a:r>
                      <a:r>
                        <a:rPr dirty="0" sz="14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RTF</a:t>
                      </a:r>
                      <a:r>
                        <a:rPr dirty="0" sz="14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via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sFTP</a:t>
                      </a:r>
                      <a:r>
                        <a:rPr dirty="0" sz="14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folders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46810">
                <a:tc>
                  <a:txBody>
                    <a:bodyPr/>
                    <a:lstStyle/>
                    <a:p>
                      <a:pPr marL="67945" marR="223520">
                        <a:lnSpc>
                          <a:spcPts val="193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ECM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Provider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Initial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Outreach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Tracker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File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(IOT)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Naming</a:t>
                      </a:r>
                      <a:r>
                        <a:rPr dirty="0" sz="1400" spc="-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Convention: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400" i="1">
                          <a:latin typeface="Arial"/>
                          <a:cs typeface="Arial"/>
                        </a:rPr>
                        <a:t>Facility</a:t>
                      </a:r>
                      <a:r>
                        <a:rPr dirty="0" sz="1400" spc="-8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latin typeface="Arial"/>
                          <a:cs typeface="Arial"/>
                        </a:rPr>
                        <a:t>Name_IOT_Date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82880" marR="173355" indent="-2540">
                        <a:lnSpc>
                          <a:spcPct val="114999"/>
                        </a:lnSpc>
                        <a:spcBef>
                          <a:spcPts val="310"/>
                        </a:spcBef>
                      </a:pPr>
                      <a:r>
                        <a:rPr dirty="0" sz="1400" spc="-25" b="1">
                          <a:latin typeface="Arial"/>
                          <a:cs typeface="Arial"/>
                        </a:rPr>
                        <a:t>DUE 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MONTHLY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2nd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week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month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*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387985">
                        <a:lnSpc>
                          <a:spcPts val="193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  <a:hlinkClick r:id="rId3"/>
                        </a:rPr>
                        <a:t>Link:</a:t>
                      </a:r>
                      <a:r>
                        <a:rPr dirty="0" sz="1400" spc="-70" b="1">
                          <a:latin typeface="Arial"/>
                          <a:cs typeface="Arial"/>
                          <a:hlinkClick r:id="rId3"/>
                        </a:rPr>
                        <a:t> </a:t>
                      </a:r>
                      <a:r>
                        <a:rPr dirty="0" u="sng" sz="140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Provider</a:t>
                      </a:r>
                      <a:r>
                        <a:rPr dirty="0" u="sng" sz="1400" spc="-35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 </a:t>
                      </a:r>
                      <a:r>
                        <a:rPr dirty="0" u="sng" sz="140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Initial</a:t>
                      </a:r>
                      <a:r>
                        <a:rPr dirty="0" u="sng" sz="1400" spc="-35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 </a:t>
                      </a:r>
                      <a:r>
                        <a:rPr dirty="0" u="sng" sz="140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Outreach</a:t>
                      </a:r>
                      <a:r>
                        <a:rPr dirty="0" u="sng" sz="1400" spc="-8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 </a:t>
                      </a:r>
                      <a:r>
                        <a:rPr dirty="0" u="sng" sz="1400" spc="-1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Tracker</a:t>
                      </a:r>
                      <a:r>
                        <a:rPr dirty="0" u="sng" sz="1400" spc="-55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 </a:t>
                      </a:r>
                      <a:r>
                        <a:rPr dirty="0" u="sng" sz="1400" spc="-2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File</a:t>
                      </a:r>
                      <a:r>
                        <a:rPr dirty="0" sz="1400" spc="-20">
                          <a:solidFill>
                            <a:srgbClr val="0562C1"/>
                          </a:solidFill>
                          <a:latin typeface="Arial"/>
                          <a:cs typeface="Arial"/>
                          <a:hlinkClick r:id="rId3"/>
                        </a:rPr>
                        <a:t> </a:t>
                      </a:r>
                      <a:r>
                        <a:rPr dirty="0" u="sng" sz="1400" spc="-1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(IOT)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Provider</a:t>
                      </a:r>
                      <a:r>
                        <a:rPr dirty="0" sz="14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submits</a:t>
                      </a:r>
                      <a:r>
                        <a:rPr dirty="0" sz="14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IOT</a:t>
                      </a:r>
                      <a:r>
                        <a:rPr dirty="0" sz="14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via</a:t>
                      </a:r>
                      <a:r>
                        <a:rPr dirty="0" sz="14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sFTP</a:t>
                      </a:r>
                      <a:r>
                        <a:rPr dirty="0" sz="14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folders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7416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Provider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Capacity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Survey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77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880" marR="173355" indent="267970">
                        <a:lnSpc>
                          <a:spcPct val="114999"/>
                        </a:lnSpc>
                        <a:spcBef>
                          <a:spcPts val="65"/>
                        </a:spcBef>
                      </a:pPr>
                      <a:r>
                        <a:rPr dirty="0" sz="1400" spc="-25" b="1">
                          <a:latin typeface="Arial"/>
                          <a:cs typeface="Arial"/>
                        </a:rPr>
                        <a:t>DUE 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MONTHLY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 marR="83185" indent="167005">
                        <a:lnSpc>
                          <a:spcPct val="114999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4th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week</a:t>
                      </a:r>
                      <a:r>
                        <a:rPr dirty="0" sz="14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month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(no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later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than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0764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Tuesday)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*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733425">
                        <a:lnSpc>
                          <a:spcPct val="115999"/>
                        </a:lnSpc>
                        <a:spcBef>
                          <a:spcPts val="76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PHC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sends</a:t>
                      </a:r>
                      <a:r>
                        <a:rPr dirty="0" sz="14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survey</a:t>
                      </a:r>
                      <a:r>
                        <a:rPr dirty="0" sz="14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via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Google</a:t>
                      </a:r>
                      <a:r>
                        <a:rPr dirty="0" sz="14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Docs</a:t>
                      </a:r>
                      <a:r>
                        <a:rPr dirty="0" sz="14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Provider</a:t>
                      </a:r>
                      <a:r>
                        <a:rPr dirty="0" sz="14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latin typeface="Arial"/>
                          <a:cs typeface="Arial"/>
                        </a:rPr>
                        <a:t>(3rd</a:t>
                      </a:r>
                      <a:r>
                        <a:rPr dirty="0" baseline="24691" sz="1350" i="1">
                          <a:latin typeface="Arial"/>
                          <a:cs typeface="Arial"/>
                        </a:rPr>
                        <a:t>rd</a:t>
                      </a:r>
                      <a:r>
                        <a:rPr dirty="0" baseline="24691" sz="1350" spc="142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latin typeface="Arial"/>
                          <a:cs typeface="Arial"/>
                        </a:rPr>
                        <a:t>week</a:t>
                      </a:r>
                      <a:r>
                        <a:rPr dirty="0" sz="14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400" spc="-3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4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latin typeface="Arial"/>
                          <a:cs typeface="Arial"/>
                        </a:rPr>
                        <a:t>month)</a:t>
                      </a:r>
                      <a:r>
                        <a:rPr dirty="0" sz="1600" spc="-10" i="1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**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Provider</a:t>
                      </a:r>
                      <a:r>
                        <a:rPr dirty="0" sz="1400" spc="-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submits</a:t>
                      </a:r>
                      <a:r>
                        <a:rPr dirty="0" sz="14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survey</a:t>
                      </a:r>
                      <a:r>
                        <a:rPr dirty="0" sz="14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via</a:t>
                      </a:r>
                      <a:r>
                        <a:rPr dirty="0" sz="14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Google</a:t>
                      </a:r>
                      <a:r>
                        <a:rPr dirty="0" sz="14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Docs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399041" y="5543050"/>
            <a:ext cx="7585709" cy="9093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85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  <a:hlinkClick r:id="rId3"/>
              </a:rPr>
              <a:t>*Dates</a:t>
            </a:r>
            <a:r>
              <a:rPr dirty="0" sz="1600" spc="-20">
                <a:latin typeface="Arial"/>
                <a:cs typeface="Arial"/>
                <a:hlinkClick r:id="rId3"/>
              </a:rPr>
              <a:t> </a:t>
            </a:r>
            <a:r>
              <a:rPr dirty="0" sz="1600">
                <a:latin typeface="Arial"/>
                <a:cs typeface="Arial"/>
                <a:hlinkClick r:id="rId3"/>
              </a:rPr>
              <a:t>subject</a:t>
            </a:r>
            <a:r>
              <a:rPr dirty="0" sz="1600" spc="-50">
                <a:latin typeface="Arial"/>
                <a:cs typeface="Arial"/>
                <a:hlinkClick r:id="rId3"/>
              </a:rPr>
              <a:t> </a:t>
            </a:r>
            <a:r>
              <a:rPr dirty="0" sz="1600">
                <a:latin typeface="Arial"/>
                <a:cs typeface="Arial"/>
                <a:hlinkClick r:id="rId3"/>
              </a:rPr>
              <a:t>to</a:t>
            </a:r>
            <a:r>
              <a:rPr dirty="0" sz="1600" spc="-20">
                <a:latin typeface="Arial"/>
                <a:cs typeface="Arial"/>
                <a:hlinkClick r:id="rId3"/>
              </a:rPr>
              <a:t> </a:t>
            </a:r>
            <a:r>
              <a:rPr dirty="0" sz="1600">
                <a:latin typeface="Arial"/>
                <a:cs typeface="Arial"/>
                <a:hlinkClick r:id="rId3"/>
              </a:rPr>
              <a:t>change.</a:t>
            </a:r>
            <a:r>
              <a:rPr dirty="0" sz="1600" spc="-25">
                <a:latin typeface="Arial"/>
                <a:cs typeface="Arial"/>
                <a:hlinkClick r:id="rId3"/>
              </a:rPr>
              <a:t> </a:t>
            </a:r>
            <a:r>
              <a:rPr dirty="0" sz="1600">
                <a:latin typeface="Arial"/>
                <a:cs typeface="Arial"/>
                <a:hlinkClick r:id="rId3"/>
              </a:rPr>
              <a:t>See</a:t>
            </a:r>
            <a:r>
              <a:rPr dirty="0" sz="1600" spc="-35">
                <a:latin typeface="Arial"/>
                <a:cs typeface="Arial"/>
                <a:hlinkClick r:id="rId3"/>
              </a:rPr>
              <a:t> </a:t>
            </a:r>
            <a:r>
              <a:rPr dirty="0" sz="1600" spc="-10">
                <a:latin typeface="Arial"/>
                <a:cs typeface="Arial"/>
                <a:hlinkClick r:id="rId3"/>
              </a:rPr>
              <a:t>specifications</a:t>
            </a:r>
            <a:r>
              <a:rPr dirty="0" sz="1600" spc="-55">
                <a:latin typeface="Arial"/>
                <a:cs typeface="Arial"/>
                <a:hlinkClick r:id="rId3"/>
              </a:rPr>
              <a:t> </a:t>
            </a:r>
            <a:r>
              <a:rPr dirty="0" sz="1600">
                <a:latin typeface="Arial"/>
                <a:cs typeface="Arial"/>
                <a:hlinkClick r:id="rId3"/>
              </a:rPr>
              <a:t>for</a:t>
            </a:r>
            <a:r>
              <a:rPr dirty="0" sz="1600" spc="-15">
                <a:latin typeface="Arial"/>
                <a:cs typeface="Arial"/>
                <a:hlinkClick r:id="rId3"/>
              </a:rPr>
              <a:t> </a:t>
            </a:r>
            <a:r>
              <a:rPr dirty="0" sz="1600">
                <a:latin typeface="Arial"/>
                <a:cs typeface="Arial"/>
                <a:hlinkClick r:id="rId3"/>
              </a:rPr>
              <a:t>more</a:t>
            </a:r>
            <a:r>
              <a:rPr dirty="0" sz="1600" spc="-15">
                <a:latin typeface="Arial"/>
                <a:cs typeface="Arial"/>
                <a:hlinkClick r:id="rId3"/>
              </a:rPr>
              <a:t> </a:t>
            </a:r>
            <a:r>
              <a:rPr dirty="0" sz="1600" spc="-10">
                <a:latin typeface="Arial"/>
                <a:cs typeface="Arial"/>
                <a:hlinkClick r:id="rId3"/>
              </a:rPr>
              <a:t>information.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dirty="0" sz="1600">
                <a:latin typeface="Arial"/>
                <a:cs typeface="Arial"/>
                <a:hlinkClick r:id="rId3"/>
              </a:rPr>
              <a:t>**The</a:t>
            </a:r>
            <a:r>
              <a:rPr dirty="0" sz="1600" spc="-40">
                <a:latin typeface="Arial"/>
                <a:cs typeface="Arial"/>
                <a:hlinkClick r:id="rId3"/>
              </a:rPr>
              <a:t> </a:t>
            </a:r>
            <a:r>
              <a:rPr dirty="0" sz="1600">
                <a:latin typeface="Arial"/>
                <a:cs typeface="Arial"/>
                <a:hlinkClick r:id="rId3"/>
              </a:rPr>
              <a:t>Provider</a:t>
            </a:r>
            <a:r>
              <a:rPr dirty="0" sz="1600" spc="-50">
                <a:latin typeface="Arial"/>
                <a:cs typeface="Arial"/>
                <a:hlinkClick r:id="rId3"/>
              </a:rPr>
              <a:t> </a:t>
            </a:r>
            <a:r>
              <a:rPr dirty="0" sz="1600">
                <a:latin typeface="Arial"/>
                <a:cs typeface="Arial"/>
                <a:hlinkClick r:id="rId3"/>
              </a:rPr>
              <a:t>Capacity</a:t>
            </a:r>
            <a:r>
              <a:rPr dirty="0" sz="1600" spc="-60">
                <a:latin typeface="Arial"/>
                <a:cs typeface="Arial"/>
                <a:hlinkClick r:id="rId3"/>
              </a:rPr>
              <a:t> </a:t>
            </a:r>
            <a:r>
              <a:rPr dirty="0" sz="1600">
                <a:latin typeface="Arial"/>
                <a:cs typeface="Arial"/>
                <a:hlinkClick r:id="rId3"/>
              </a:rPr>
              <a:t>Survey</a:t>
            </a:r>
            <a:r>
              <a:rPr dirty="0" sz="1600" spc="-40">
                <a:latin typeface="Arial"/>
                <a:cs typeface="Arial"/>
                <a:hlinkClick r:id="rId3"/>
              </a:rPr>
              <a:t> </a:t>
            </a:r>
            <a:r>
              <a:rPr dirty="0" sz="1600">
                <a:latin typeface="Arial"/>
                <a:cs typeface="Arial"/>
                <a:hlinkClick r:id="rId3"/>
              </a:rPr>
              <a:t>is</a:t>
            </a:r>
            <a:r>
              <a:rPr dirty="0" sz="1600" spc="-45">
                <a:latin typeface="Arial"/>
                <a:cs typeface="Arial"/>
                <a:hlinkClick r:id="rId3"/>
              </a:rPr>
              <a:t> </a:t>
            </a:r>
            <a:r>
              <a:rPr dirty="0" sz="1600">
                <a:latin typeface="Arial"/>
                <a:cs typeface="Arial"/>
                <a:hlinkClick r:id="rId3"/>
              </a:rPr>
              <a:t>available</a:t>
            </a:r>
            <a:r>
              <a:rPr dirty="0" sz="1600" spc="-80">
                <a:latin typeface="Arial"/>
                <a:cs typeface="Arial"/>
                <a:hlinkClick r:id="rId3"/>
              </a:rPr>
              <a:t> </a:t>
            </a:r>
            <a:r>
              <a:rPr dirty="0" sz="1600">
                <a:latin typeface="Arial"/>
                <a:cs typeface="Arial"/>
                <a:hlinkClick r:id="rId3"/>
              </a:rPr>
              <a:t>to</a:t>
            </a:r>
            <a:r>
              <a:rPr dirty="0" sz="1600" spc="-40">
                <a:latin typeface="Arial"/>
                <a:cs typeface="Arial"/>
                <a:hlinkClick r:id="rId3"/>
              </a:rPr>
              <a:t> </a:t>
            </a:r>
            <a:r>
              <a:rPr dirty="0" sz="1600">
                <a:latin typeface="Arial"/>
                <a:cs typeface="Arial"/>
                <a:hlinkClick r:id="rId3"/>
              </a:rPr>
              <a:t>providers</a:t>
            </a:r>
            <a:r>
              <a:rPr dirty="0" sz="1600" spc="-35">
                <a:latin typeface="Arial"/>
                <a:cs typeface="Arial"/>
                <a:hlinkClick r:id="rId3"/>
              </a:rPr>
              <a:t> </a:t>
            </a:r>
            <a:r>
              <a:rPr dirty="0" sz="1600">
                <a:latin typeface="Arial"/>
                <a:cs typeface="Arial"/>
                <a:hlinkClick r:id="rId3"/>
              </a:rPr>
              <a:t>via</a:t>
            </a:r>
            <a:r>
              <a:rPr dirty="0" sz="1600" spc="-60">
                <a:latin typeface="Arial"/>
                <a:cs typeface="Arial"/>
                <a:hlinkClick r:id="rId3"/>
              </a:rPr>
              <a:t> </a:t>
            </a:r>
            <a:r>
              <a:rPr dirty="0" sz="1600">
                <a:latin typeface="Arial"/>
                <a:cs typeface="Arial"/>
                <a:hlinkClick r:id="rId3"/>
              </a:rPr>
              <a:t>Google</a:t>
            </a:r>
            <a:r>
              <a:rPr dirty="0" sz="1600" spc="-35">
                <a:latin typeface="Arial"/>
                <a:cs typeface="Arial"/>
                <a:hlinkClick r:id="rId3"/>
              </a:rPr>
              <a:t> </a:t>
            </a:r>
            <a:r>
              <a:rPr dirty="0" sz="1600">
                <a:latin typeface="Arial"/>
                <a:cs typeface="Arial"/>
                <a:hlinkClick r:id="rId3"/>
              </a:rPr>
              <a:t>Docs</a:t>
            </a:r>
            <a:r>
              <a:rPr dirty="0" sz="1600" spc="-60">
                <a:latin typeface="Arial"/>
                <a:cs typeface="Arial"/>
                <a:hlinkClick r:id="rId3"/>
              </a:rPr>
              <a:t> </a:t>
            </a:r>
            <a:r>
              <a:rPr dirty="0" sz="1600">
                <a:latin typeface="Arial"/>
                <a:cs typeface="Arial"/>
                <a:hlinkClick r:id="rId3"/>
              </a:rPr>
              <a:t>or</a:t>
            </a:r>
            <a:r>
              <a:rPr dirty="0" sz="1600" spc="-40">
                <a:latin typeface="Arial"/>
                <a:cs typeface="Arial"/>
                <a:hlinkClick r:id="rId3"/>
              </a:rPr>
              <a:t> </a:t>
            </a:r>
            <a:r>
              <a:rPr dirty="0" sz="1600" spc="-10">
                <a:latin typeface="Arial"/>
                <a:cs typeface="Arial"/>
                <a:hlinkClick r:id="rId3"/>
              </a:rPr>
              <a:t>another </a:t>
            </a:r>
            <a:r>
              <a:rPr dirty="0" sz="1600">
                <a:latin typeface="Arial"/>
                <a:cs typeface="Arial"/>
                <a:hlinkClick r:id="rId3"/>
              </a:rPr>
              <a:t>form</a:t>
            </a:r>
            <a:r>
              <a:rPr dirty="0" sz="1600" spc="-15">
                <a:latin typeface="Arial"/>
                <a:cs typeface="Arial"/>
                <a:hlinkClick r:id="rId3"/>
              </a:rPr>
              <a:t> </a:t>
            </a:r>
            <a:r>
              <a:rPr dirty="0" sz="1600">
                <a:latin typeface="Arial"/>
                <a:cs typeface="Arial"/>
                <a:hlinkClick r:id="rId3"/>
              </a:rPr>
              <a:t>of</a:t>
            </a:r>
            <a:r>
              <a:rPr dirty="0" sz="1600" spc="-25">
                <a:latin typeface="Arial"/>
                <a:cs typeface="Arial"/>
                <a:hlinkClick r:id="rId3"/>
              </a:rPr>
              <a:t> </a:t>
            </a:r>
            <a:r>
              <a:rPr dirty="0" sz="1600" spc="-10">
                <a:latin typeface="Arial"/>
                <a:cs typeface="Arial"/>
                <a:hlinkClick r:id="rId3"/>
              </a:rPr>
              <a:t>communication</a:t>
            </a:r>
            <a:r>
              <a:rPr dirty="0" sz="1600" spc="-35">
                <a:latin typeface="Arial"/>
                <a:cs typeface="Arial"/>
                <a:hlinkClick r:id="rId3"/>
              </a:rPr>
              <a:t> </a:t>
            </a:r>
            <a:r>
              <a:rPr dirty="0" sz="1600">
                <a:latin typeface="Arial"/>
                <a:cs typeface="Arial"/>
                <a:hlinkClick r:id="rId3"/>
              </a:rPr>
              <a:t>agreed</a:t>
            </a:r>
            <a:r>
              <a:rPr dirty="0" sz="1600" spc="-25">
                <a:latin typeface="Arial"/>
                <a:cs typeface="Arial"/>
                <a:hlinkClick r:id="rId3"/>
              </a:rPr>
              <a:t> </a:t>
            </a:r>
            <a:r>
              <a:rPr dirty="0" sz="1600">
                <a:latin typeface="Arial"/>
                <a:cs typeface="Arial"/>
                <a:hlinkClick r:id="rId3"/>
              </a:rPr>
              <a:t>upon</a:t>
            </a:r>
            <a:r>
              <a:rPr dirty="0" sz="1600" spc="-40">
                <a:latin typeface="Arial"/>
                <a:cs typeface="Arial"/>
                <a:hlinkClick r:id="rId3"/>
              </a:rPr>
              <a:t> </a:t>
            </a:r>
            <a:r>
              <a:rPr dirty="0" sz="1600">
                <a:latin typeface="Arial"/>
                <a:cs typeface="Arial"/>
                <a:hlinkClick r:id="rId3"/>
              </a:rPr>
              <a:t>by</a:t>
            </a:r>
            <a:r>
              <a:rPr dirty="0" sz="1600" spc="-30">
                <a:latin typeface="Arial"/>
                <a:cs typeface="Arial"/>
                <a:hlinkClick r:id="rId3"/>
              </a:rPr>
              <a:t> </a:t>
            </a:r>
            <a:r>
              <a:rPr dirty="0" sz="1600">
                <a:latin typeface="Arial"/>
                <a:cs typeface="Arial"/>
                <a:hlinkClick r:id="rId3"/>
              </a:rPr>
              <a:t>PHC</a:t>
            </a:r>
            <a:r>
              <a:rPr dirty="0" sz="1600" spc="-35">
                <a:latin typeface="Arial"/>
                <a:cs typeface="Arial"/>
                <a:hlinkClick r:id="rId3"/>
              </a:rPr>
              <a:t> </a:t>
            </a:r>
            <a:r>
              <a:rPr dirty="0" sz="1600">
                <a:latin typeface="Arial"/>
                <a:cs typeface="Arial"/>
                <a:hlinkClick r:id="rId3"/>
              </a:rPr>
              <a:t>and</a:t>
            </a:r>
            <a:r>
              <a:rPr dirty="0" sz="1600" spc="-40">
                <a:latin typeface="Arial"/>
                <a:cs typeface="Arial"/>
                <a:hlinkClick r:id="rId3"/>
              </a:rPr>
              <a:t> </a:t>
            </a:r>
            <a:r>
              <a:rPr dirty="0" sz="1600">
                <a:latin typeface="Arial"/>
                <a:cs typeface="Arial"/>
                <a:hlinkClick r:id="rId3"/>
              </a:rPr>
              <a:t>ECM</a:t>
            </a:r>
            <a:r>
              <a:rPr dirty="0" sz="1600" spc="-35">
                <a:latin typeface="Arial"/>
                <a:cs typeface="Arial"/>
                <a:hlinkClick r:id="rId3"/>
              </a:rPr>
              <a:t> </a:t>
            </a:r>
            <a:r>
              <a:rPr dirty="0" sz="1600" spc="-10">
                <a:latin typeface="Arial"/>
                <a:cs typeface="Arial"/>
                <a:hlinkClick r:id="rId3"/>
              </a:rPr>
              <a:t>provider.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280" rIns="0" bIns="0" rtlCol="0" vert="horz">
            <a:spAutoFit/>
          </a:bodyPr>
          <a:lstStyle/>
          <a:p>
            <a:pPr marL="668655">
              <a:lnSpc>
                <a:spcPct val="100000"/>
              </a:lnSpc>
              <a:spcBef>
                <a:spcPts val="100"/>
              </a:spcBef>
            </a:pPr>
            <a:r>
              <a:rPr dirty="0"/>
              <a:t>Payment</a:t>
            </a:r>
            <a:r>
              <a:rPr dirty="0" spc="-60"/>
              <a:t> </a:t>
            </a:r>
            <a:r>
              <a:rPr dirty="0" spc="-10"/>
              <a:t>Methodology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  <a:tabLst>
                <a:tab pos="789305" algn="l"/>
                <a:tab pos="1626235" algn="l"/>
                <a:tab pos="2487295" algn="l"/>
              </a:tabLst>
            </a:pPr>
            <a:r>
              <a:rPr dirty="0"/>
              <a:t>Eureka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Fairfield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Redding</a:t>
            </a:r>
            <a:r>
              <a:rPr dirty="0" spc="145"/>
              <a:t>  </a:t>
            </a:r>
            <a:r>
              <a:rPr dirty="0" spc="-50"/>
              <a:t>|</a:t>
            </a:r>
            <a:r>
              <a:rPr dirty="0"/>
              <a:t>	Santa</a:t>
            </a:r>
            <a:r>
              <a:rPr dirty="0" spc="-20"/>
              <a:t> Rosa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88034" y="1150562"/>
            <a:ext cx="8138159" cy="5034280"/>
          </a:xfrm>
          <a:prstGeom prst="rect">
            <a:avLst/>
          </a:prstGeom>
        </p:spPr>
        <p:txBody>
          <a:bodyPr wrap="square" lIns="0" tIns="180975" rIns="0" bIns="0" rtlCol="0" vert="horz">
            <a:spAutoFit/>
          </a:bodyPr>
          <a:lstStyle/>
          <a:p>
            <a:pPr algn="ctr" marL="29845">
              <a:lnSpc>
                <a:spcPct val="100000"/>
              </a:lnSpc>
              <a:spcBef>
                <a:spcPts val="1425"/>
              </a:spcBef>
            </a:pPr>
            <a:r>
              <a:rPr dirty="0" sz="2400" b="1">
                <a:solidFill>
                  <a:srgbClr val="6E2C3D"/>
                </a:solidFill>
                <a:latin typeface="Arial"/>
                <a:cs typeface="Arial"/>
              </a:rPr>
              <a:t>How</a:t>
            </a:r>
            <a:r>
              <a:rPr dirty="0" sz="2400" spc="-15" b="1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6E2C3D"/>
                </a:solidFill>
                <a:latin typeface="Arial"/>
                <a:cs typeface="Arial"/>
              </a:rPr>
              <a:t>does</a:t>
            </a:r>
            <a:r>
              <a:rPr dirty="0" sz="2400" spc="-10" b="1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6E2C3D"/>
                </a:solidFill>
                <a:latin typeface="Arial"/>
                <a:cs typeface="Arial"/>
              </a:rPr>
              <a:t>it</a:t>
            </a:r>
            <a:r>
              <a:rPr dirty="0" sz="2400" spc="-20" b="1">
                <a:solidFill>
                  <a:srgbClr val="6E2C3D"/>
                </a:solidFill>
                <a:latin typeface="Arial"/>
                <a:cs typeface="Arial"/>
              </a:rPr>
              <a:t> work?</a:t>
            </a:r>
            <a:endParaRPr sz="2400">
              <a:latin typeface="Arial"/>
              <a:cs typeface="Arial"/>
            </a:endParaRPr>
          </a:p>
          <a:p>
            <a:pPr marL="12700" marR="111125">
              <a:lnSpc>
                <a:spcPct val="100000"/>
              </a:lnSpc>
              <a:spcBef>
                <a:spcPts val="994"/>
              </a:spcBef>
            </a:pPr>
            <a:r>
              <a:rPr dirty="0" sz="1800">
                <a:latin typeface="Arial"/>
                <a:cs typeface="Arial"/>
              </a:rPr>
              <a:t>Providers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are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evaluated based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gateway</a:t>
            </a:r>
            <a:r>
              <a:rPr dirty="0" u="sng" sz="180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measure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its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incentive</a:t>
            </a:r>
            <a:r>
              <a:rPr dirty="0" u="sng" sz="18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pool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amount</a:t>
            </a:r>
            <a:r>
              <a:rPr dirty="0" sz="1800">
                <a:latin typeface="Arial"/>
                <a:cs typeface="Arial"/>
              </a:rPr>
              <a:t>.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This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measure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determines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incentive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dollars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available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other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reporting </a:t>
            </a:r>
            <a:r>
              <a:rPr dirty="0" sz="1800">
                <a:latin typeface="Arial"/>
                <a:cs typeface="Arial"/>
              </a:rPr>
              <a:t>measures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program,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 opportunity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earn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percentage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allotted </a:t>
            </a:r>
            <a:r>
              <a:rPr dirty="0" sz="1800">
                <a:latin typeface="Arial"/>
                <a:cs typeface="Arial"/>
              </a:rPr>
              <a:t>incentive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pool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based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full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partial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credit,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potential to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earn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100%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the </a:t>
            </a:r>
            <a:r>
              <a:rPr dirty="0" sz="1800">
                <a:latin typeface="Arial"/>
                <a:cs typeface="Arial"/>
              </a:rPr>
              <a:t>allocated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incentive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dollars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available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pool.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94"/>
              </a:spcBef>
            </a:pP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incentive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rate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$100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member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per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month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(PMPM).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This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means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every </a:t>
            </a:r>
            <a:r>
              <a:rPr dirty="0" sz="1800">
                <a:latin typeface="Arial"/>
                <a:cs typeface="Arial"/>
              </a:rPr>
              <a:t>enrolled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ECM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member,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$100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will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placed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incentive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pool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based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the </a:t>
            </a:r>
            <a:r>
              <a:rPr dirty="0" sz="1800">
                <a:latin typeface="Arial"/>
                <a:cs typeface="Arial"/>
              </a:rPr>
              <a:t>following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submission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deadlines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all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3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reporting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requirements:</a:t>
            </a:r>
            <a:endParaRPr sz="1800">
              <a:latin typeface="Arial"/>
              <a:cs typeface="Arial"/>
            </a:endParaRPr>
          </a:p>
          <a:p>
            <a:pPr marL="812800" indent="-343535">
              <a:lnSpc>
                <a:spcPct val="100000"/>
              </a:lnSpc>
              <a:spcBef>
                <a:spcPts val="1200"/>
              </a:spcBef>
              <a:buFont typeface="Symbol"/>
              <a:buChar char=""/>
              <a:tabLst>
                <a:tab pos="812800" algn="l"/>
                <a:tab pos="813435" algn="l"/>
              </a:tabLst>
            </a:pPr>
            <a:r>
              <a:rPr dirty="0" sz="1800">
                <a:latin typeface="Arial"/>
                <a:cs typeface="Arial"/>
              </a:rPr>
              <a:t>On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before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due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date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–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accrue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100%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incentive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dollars</a:t>
            </a:r>
            <a:endParaRPr sz="1800">
              <a:latin typeface="Arial"/>
              <a:cs typeface="Arial"/>
            </a:endParaRPr>
          </a:p>
          <a:p>
            <a:pPr marL="812800" indent="-343535">
              <a:lnSpc>
                <a:spcPct val="100000"/>
              </a:lnSpc>
              <a:spcBef>
                <a:spcPts val="600"/>
              </a:spcBef>
              <a:buFont typeface="Symbol"/>
              <a:buChar char=""/>
              <a:tabLst>
                <a:tab pos="812800" algn="l"/>
                <a:tab pos="813435" algn="l"/>
              </a:tabLst>
            </a:pPr>
            <a:r>
              <a:rPr dirty="0" sz="1800">
                <a:latin typeface="Arial"/>
                <a:cs typeface="Arial"/>
              </a:rPr>
              <a:t>1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week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or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5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business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days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past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due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date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–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accrue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u="sng" sz="18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50%</a:t>
            </a:r>
            <a:endParaRPr sz="1800">
              <a:latin typeface="Arial"/>
              <a:cs typeface="Arial"/>
            </a:endParaRPr>
          </a:p>
          <a:p>
            <a:pPr marL="812800" marR="398145" indent="-343535">
              <a:lnSpc>
                <a:spcPct val="100000"/>
              </a:lnSpc>
              <a:spcBef>
                <a:spcPts val="600"/>
              </a:spcBef>
              <a:buFont typeface="Symbol"/>
              <a:buChar char=""/>
              <a:tabLst>
                <a:tab pos="812800" algn="l"/>
                <a:tab pos="813435" algn="l"/>
              </a:tabLst>
            </a:pPr>
            <a:r>
              <a:rPr dirty="0" sz="1800">
                <a:latin typeface="Arial"/>
                <a:cs typeface="Arial"/>
              </a:rPr>
              <a:t>Submissions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received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within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5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business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days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are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considered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late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not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eligible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incentive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dollars.</a:t>
            </a:r>
            <a:endParaRPr sz="1800">
              <a:latin typeface="Arial"/>
              <a:cs typeface="Arial"/>
            </a:endParaRPr>
          </a:p>
          <a:p>
            <a:pPr marL="812800" marR="756285" indent="-342900">
              <a:lnSpc>
                <a:spcPct val="100000"/>
              </a:lnSpc>
              <a:spcBef>
                <a:spcPts val="600"/>
              </a:spcBef>
              <a:buFont typeface="Symbol"/>
              <a:buChar char=""/>
              <a:tabLst>
                <a:tab pos="812800" algn="l"/>
                <a:tab pos="813435" algn="l"/>
              </a:tabLst>
            </a:pPr>
            <a:r>
              <a:rPr dirty="0" sz="1800">
                <a:latin typeface="Arial"/>
                <a:cs typeface="Arial"/>
              </a:rPr>
              <a:t>Reports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over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30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days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late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initiatives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corrective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action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which</a:t>
            </a:r>
            <a:r>
              <a:rPr dirty="0" sz="1800" spc="-25">
                <a:latin typeface="Arial"/>
                <a:cs typeface="Arial"/>
              </a:rPr>
              <a:t> can </a:t>
            </a:r>
            <a:r>
              <a:rPr dirty="0" sz="1800">
                <a:latin typeface="Arial"/>
                <a:cs typeface="Arial"/>
              </a:rPr>
              <a:t>include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separation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from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participation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ECM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program.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280" rIns="0" bIns="0" rtlCol="0" vert="horz">
            <a:spAutoFit/>
          </a:bodyPr>
          <a:lstStyle/>
          <a:p>
            <a:pPr marL="668655">
              <a:lnSpc>
                <a:spcPct val="100000"/>
              </a:lnSpc>
              <a:spcBef>
                <a:spcPts val="100"/>
              </a:spcBef>
            </a:pPr>
            <a:r>
              <a:rPr dirty="0"/>
              <a:t>Payment</a:t>
            </a:r>
            <a:r>
              <a:rPr dirty="0" spc="-60"/>
              <a:t> </a:t>
            </a:r>
            <a:r>
              <a:rPr dirty="0" spc="-10"/>
              <a:t>Methodology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  <a:tabLst>
                <a:tab pos="789305" algn="l"/>
                <a:tab pos="1626235" algn="l"/>
                <a:tab pos="2487295" algn="l"/>
              </a:tabLst>
            </a:pPr>
            <a:r>
              <a:rPr dirty="0"/>
              <a:t>Eureka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Fairfield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Redding</a:t>
            </a:r>
            <a:r>
              <a:rPr dirty="0" spc="145"/>
              <a:t>  </a:t>
            </a:r>
            <a:r>
              <a:rPr dirty="0" spc="-50"/>
              <a:t>|</a:t>
            </a:r>
            <a:r>
              <a:rPr dirty="0"/>
              <a:t>	Santa</a:t>
            </a:r>
            <a:r>
              <a:rPr dirty="0" spc="-20"/>
              <a:t> Rosa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98443" y="1078757"/>
            <a:ext cx="8699500" cy="5362575"/>
          </a:xfrm>
          <a:prstGeom prst="rect">
            <a:avLst/>
          </a:prstGeom>
        </p:spPr>
        <p:txBody>
          <a:bodyPr wrap="square" lIns="0" tIns="126365" rIns="0" bIns="0" rtlCol="0" vert="horz">
            <a:spAutoFit/>
          </a:bodyPr>
          <a:lstStyle/>
          <a:p>
            <a:pPr marL="1359535">
              <a:lnSpc>
                <a:spcPct val="100000"/>
              </a:lnSpc>
              <a:spcBef>
                <a:spcPts val="995"/>
              </a:spcBef>
            </a:pPr>
            <a:r>
              <a:rPr dirty="0" sz="2400" b="1">
                <a:solidFill>
                  <a:srgbClr val="6E2C3D"/>
                </a:solidFill>
                <a:latin typeface="Arial"/>
                <a:cs typeface="Arial"/>
              </a:rPr>
              <a:t>How</a:t>
            </a:r>
            <a:r>
              <a:rPr dirty="0" sz="2400" spc="-30" b="1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6E2C3D"/>
                </a:solidFill>
                <a:latin typeface="Arial"/>
                <a:cs typeface="Arial"/>
              </a:rPr>
              <a:t>is</a:t>
            </a:r>
            <a:r>
              <a:rPr dirty="0" sz="2400" spc="-25" b="1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6E2C3D"/>
                </a:solidFill>
                <a:latin typeface="Arial"/>
                <a:cs typeface="Arial"/>
              </a:rPr>
              <a:t>the</a:t>
            </a:r>
            <a:r>
              <a:rPr dirty="0" sz="2400" spc="-25" b="1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6E2C3D"/>
                </a:solidFill>
                <a:latin typeface="Arial"/>
                <a:cs typeface="Arial"/>
              </a:rPr>
              <a:t>incentive</a:t>
            </a:r>
            <a:r>
              <a:rPr dirty="0" sz="2400" spc="-25" b="1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6E2C3D"/>
                </a:solidFill>
                <a:latin typeface="Arial"/>
                <a:cs typeface="Arial"/>
              </a:rPr>
              <a:t>payment</a:t>
            </a:r>
            <a:r>
              <a:rPr dirty="0" sz="2400" spc="15" b="1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6E2C3D"/>
                </a:solidFill>
                <a:latin typeface="Arial"/>
                <a:cs typeface="Arial"/>
              </a:rPr>
              <a:t>calculated?</a:t>
            </a:r>
            <a:endParaRPr sz="2400">
              <a:latin typeface="Arial"/>
              <a:cs typeface="Arial"/>
            </a:endParaRPr>
          </a:p>
          <a:p>
            <a:pPr marL="12700" marR="200660">
              <a:lnSpc>
                <a:spcPct val="100000"/>
              </a:lnSpc>
              <a:spcBef>
                <a:spcPts val="750"/>
              </a:spcBef>
            </a:pPr>
            <a:r>
              <a:rPr dirty="0" sz="2000">
                <a:latin typeface="Arial"/>
                <a:cs typeface="Arial"/>
              </a:rPr>
              <a:t>Providers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can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earn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percentage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allotted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incentive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pool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money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if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they </a:t>
            </a:r>
            <a:r>
              <a:rPr dirty="0" sz="2000">
                <a:latin typeface="Arial"/>
                <a:cs typeface="Arial"/>
              </a:rPr>
              <a:t>meet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one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or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more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three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reporting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measures:</a:t>
            </a:r>
            <a:endParaRPr sz="2000">
              <a:latin typeface="Arial"/>
              <a:cs typeface="Arial"/>
            </a:endParaRPr>
          </a:p>
          <a:p>
            <a:pPr marL="812165" indent="-342265">
              <a:lnSpc>
                <a:spcPct val="100000"/>
              </a:lnSpc>
              <a:spcBef>
                <a:spcPts val="1440"/>
              </a:spcBef>
              <a:buChar char="•"/>
              <a:tabLst>
                <a:tab pos="812165" algn="l"/>
                <a:tab pos="812800" algn="l"/>
              </a:tabLst>
            </a:pPr>
            <a:r>
              <a:rPr dirty="0" sz="2000">
                <a:latin typeface="Arial"/>
                <a:cs typeface="Arial"/>
              </a:rPr>
              <a:t>Measure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1: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up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30%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total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incentive</a:t>
            </a:r>
            <a:r>
              <a:rPr dirty="0" sz="2000" spc="-20">
                <a:latin typeface="Arial"/>
                <a:cs typeface="Arial"/>
              </a:rPr>
              <a:t> pool</a:t>
            </a:r>
            <a:endParaRPr sz="2000">
              <a:latin typeface="Arial"/>
              <a:cs typeface="Arial"/>
            </a:endParaRPr>
          </a:p>
          <a:p>
            <a:pPr marL="812165" indent="-342265">
              <a:lnSpc>
                <a:spcPct val="100000"/>
              </a:lnSpc>
              <a:spcBef>
                <a:spcPts val="660"/>
              </a:spcBef>
              <a:buChar char="•"/>
              <a:tabLst>
                <a:tab pos="812165" algn="l"/>
                <a:tab pos="812800" algn="l"/>
              </a:tabLst>
            </a:pPr>
            <a:r>
              <a:rPr dirty="0" sz="2000">
                <a:latin typeface="Arial"/>
                <a:cs typeface="Arial"/>
              </a:rPr>
              <a:t>Measure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2: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up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35%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total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incentive</a:t>
            </a:r>
            <a:r>
              <a:rPr dirty="0" sz="2000" spc="-20">
                <a:latin typeface="Arial"/>
                <a:cs typeface="Arial"/>
              </a:rPr>
              <a:t> pool</a:t>
            </a:r>
            <a:endParaRPr sz="2000">
              <a:latin typeface="Arial"/>
              <a:cs typeface="Arial"/>
            </a:endParaRPr>
          </a:p>
          <a:p>
            <a:pPr marL="812165" indent="-342265">
              <a:lnSpc>
                <a:spcPct val="100000"/>
              </a:lnSpc>
              <a:spcBef>
                <a:spcPts val="600"/>
              </a:spcBef>
              <a:buChar char="•"/>
              <a:tabLst>
                <a:tab pos="812165" algn="l"/>
                <a:tab pos="812800" algn="l"/>
              </a:tabLst>
            </a:pPr>
            <a:r>
              <a:rPr dirty="0" sz="2000">
                <a:latin typeface="Arial"/>
                <a:cs typeface="Arial"/>
              </a:rPr>
              <a:t>Measure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3: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up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35%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total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inventive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pool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dirty="0" sz="2000" spc="-10" b="1">
                <a:latin typeface="Arial"/>
                <a:cs typeface="Arial"/>
              </a:rPr>
              <a:t>Example: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2000">
                <a:latin typeface="Arial"/>
                <a:cs typeface="Arial"/>
              </a:rPr>
              <a:t>Provider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has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10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patients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submits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timely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reports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3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months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10">
                <a:latin typeface="Arial"/>
                <a:cs typeface="Arial"/>
              </a:rPr>
              <a:t> quarter:</a:t>
            </a:r>
            <a:endParaRPr sz="2000">
              <a:latin typeface="Arial"/>
              <a:cs typeface="Arial"/>
            </a:endParaRPr>
          </a:p>
          <a:p>
            <a:pPr marL="203200">
              <a:lnSpc>
                <a:spcPct val="100000"/>
              </a:lnSpc>
              <a:spcBef>
                <a:spcPts val="605"/>
              </a:spcBef>
            </a:pPr>
            <a:r>
              <a:rPr dirty="0" sz="1800" i="1">
                <a:latin typeface="Arial"/>
                <a:cs typeface="Arial"/>
              </a:rPr>
              <a:t>10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patients</a:t>
            </a:r>
            <a:r>
              <a:rPr dirty="0" sz="1800" spc="-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x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$100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(PMPM)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x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3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months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=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u="sng" sz="18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$3,000</a:t>
            </a:r>
            <a:r>
              <a:rPr dirty="0" u="sng" sz="18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placed</a:t>
            </a:r>
            <a:r>
              <a:rPr dirty="0" u="sng" sz="18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dirty="0" u="sng" sz="1800" spc="-2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incentive </a:t>
            </a:r>
            <a:r>
              <a:rPr dirty="0" u="sng" sz="1800" spc="-2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pool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Arial"/>
              <a:cs typeface="Arial"/>
            </a:endParaRPr>
          </a:p>
          <a:p>
            <a:pPr marL="12700" marR="5461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If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provider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earns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full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credit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Measures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2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3,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but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no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credit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Measure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1, </a:t>
            </a:r>
            <a:r>
              <a:rPr dirty="0" sz="2000">
                <a:latin typeface="Arial"/>
                <a:cs typeface="Arial"/>
              </a:rPr>
              <a:t>they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would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earn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70%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incentive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pool:</a:t>
            </a:r>
            <a:endParaRPr sz="2000">
              <a:latin typeface="Arial"/>
              <a:cs typeface="Arial"/>
            </a:endParaRPr>
          </a:p>
          <a:p>
            <a:pPr marL="203200">
              <a:lnSpc>
                <a:spcPct val="100000"/>
              </a:lnSpc>
              <a:spcBef>
                <a:spcPts val="1110"/>
              </a:spcBef>
            </a:pPr>
            <a:r>
              <a:rPr dirty="0" sz="1800" i="1">
                <a:latin typeface="Arial"/>
                <a:cs typeface="Arial"/>
              </a:rPr>
              <a:t>Measure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2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(35%)</a:t>
            </a:r>
            <a:r>
              <a:rPr dirty="0" sz="1800" spc="-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+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Measure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3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(35%) =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u="sng" sz="18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70%</a:t>
            </a:r>
            <a:r>
              <a:rPr dirty="0" u="sng" sz="1800" spc="-2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8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$3,000</a:t>
            </a:r>
            <a:r>
              <a:rPr dirty="0" u="sng" sz="18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dirty="0" u="sng" sz="1800" spc="-2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incentive</a:t>
            </a:r>
            <a:r>
              <a:rPr dirty="0" u="sng" sz="1800" spc="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2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pool</a:t>
            </a:r>
            <a:endParaRPr sz="1800">
              <a:latin typeface="Arial"/>
              <a:cs typeface="Arial"/>
            </a:endParaRPr>
          </a:p>
          <a:p>
            <a:pPr marL="203200">
              <a:lnSpc>
                <a:spcPct val="100000"/>
              </a:lnSpc>
              <a:spcBef>
                <a:spcPts val="300"/>
              </a:spcBef>
            </a:pPr>
            <a:r>
              <a:rPr dirty="0" sz="1800" i="1">
                <a:latin typeface="Arial"/>
                <a:cs typeface="Arial"/>
              </a:rPr>
              <a:t>=</a:t>
            </a:r>
            <a:r>
              <a:rPr dirty="0" sz="1800" spc="-35" i="1">
                <a:latin typeface="Arial"/>
                <a:cs typeface="Arial"/>
              </a:rPr>
              <a:t> </a:t>
            </a:r>
            <a:r>
              <a:rPr dirty="0" u="sng" sz="18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$2,100</a:t>
            </a:r>
            <a:r>
              <a:rPr dirty="0" u="sng" sz="1800" spc="-1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incentive</a:t>
            </a:r>
            <a:r>
              <a:rPr dirty="0" u="sng" sz="18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payment</a:t>
            </a:r>
            <a:r>
              <a:rPr dirty="0" u="sng" sz="1800" spc="-1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</a:t>
            </a:r>
            <a:r>
              <a:rPr dirty="0" u="sng" sz="1800" spc="-2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1800" spc="-3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quarter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280" rIns="0" bIns="0" rtlCol="0" vert="horz">
            <a:spAutoFit/>
          </a:bodyPr>
          <a:lstStyle/>
          <a:p>
            <a:pPr marL="1728470">
              <a:lnSpc>
                <a:spcPct val="100000"/>
              </a:lnSpc>
              <a:spcBef>
                <a:spcPts val="100"/>
              </a:spcBef>
            </a:pPr>
            <a:r>
              <a:rPr dirty="0"/>
              <a:t>Measure</a:t>
            </a:r>
            <a:r>
              <a:rPr dirty="0" spc="-70"/>
              <a:t> </a:t>
            </a:r>
            <a:r>
              <a:rPr dirty="0" spc="-50"/>
              <a:t>1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91315" y="1244671"/>
            <a:ext cx="8175625" cy="3338195"/>
          </a:xfrm>
          <a:prstGeom prst="rect">
            <a:avLst/>
          </a:prstGeom>
        </p:spPr>
        <p:txBody>
          <a:bodyPr wrap="square" lIns="0" tIns="180975" rIns="0" bIns="0" rtlCol="0" vert="horz">
            <a:spAutoFit/>
          </a:bodyPr>
          <a:lstStyle/>
          <a:p>
            <a:pPr algn="just" marL="987425">
              <a:lnSpc>
                <a:spcPct val="100000"/>
              </a:lnSpc>
              <a:spcBef>
                <a:spcPts val="1425"/>
              </a:spcBef>
            </a:pPr>
            <a:r>
              <a:rPr dirty="0" sz="2400" b="1">
                <a:solidFill>
                  <a:srgbClr val="6E2C3D"/>
                </a:solidFill>
                <a:latin typeface="Arial"/>
                <a:cs typeface="Arial"/>
              </a:rPr>
              <a:t>Care</a:t>
            </a:r>
            <a:r>
              <a:rPr dirty="0" sz="2400" spc="-15" b="1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6E2C3D"/>
                </a:solidFill>
                <a:latin typeface="Arial"/>
                <a:cs typeface="Arial"/>
              </a:rPr>
              <a:t>Plan</a:t>
            </a:r>
            <a:r>
              <a:rPr dirty="0" sz="2400" spc="-20" b="1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6E2C3D"/>
                </a:solidFill>
                <a:latin typeface="Arial"/>
                <a:cs typeface="Arial"/>
              </a:rPr>
              <a:t>Submission</a:t>
            </a:r>
            <a:r>
              <a:rPr dirty="0" sz="2400" spc="-20" b="1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6E2C3D"/>
                </a:solidFill>
                <a:latin typeface="Arial"/>
                <a:cs typeface="Arial"/>
              </a:rPr>
              <a:t>into</a:t>
            </a:r>
            <a:r>
              <a:rPr dirty="0" sz="2400" spc="-45" b="1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6E2C3D"/>
                </a:solidFill>
                <a:latin typeface="Arial"/>
                <a:cs typeface="Arial"/>
              </a:rPr>
              <a:t>Collective</a:t>
            </a:r>
            <a:r>
              <a:rPr dirty="0" sz="2400" spc="-20" b="1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6E2C3D"/>
                </a:solidFill>
                <a:latin typeface="Arial"/>
                <a:cs typeface="Arial"/>
              </a:rPr>
              <a:t>Medical</a:t>
            </a:r>
            <a:endParaRPr sz="24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994"/>
              </a:spcBef>
            </a:pPr>
            <a:r>
              <a:rPr dirty="0" sz="1800" b="1">
                <a:latin typeface="Arial"/>
                <a:cs typeface="Arial"/>
              </a:rPr>
              <a:t>Description: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Providers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need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enter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Care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Plan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Shared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Consent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form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into </a:t>
            </a:r>
            <a:r>
              <a:rPr dirty="0" sz="1800">
                <a:latin typeface="Arial"/>
                <a:cs typeface="Arial"/>
              </a:rPr>
              <a:t>Collective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Medical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within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30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days of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enrollment.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Care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Plans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Shared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Consent </a:t>
            </a:r>
            <a:r>
              <a:rPr dirty="0" sz="1800">
                <a:latin typeface="Arial"/>
                <a:cs typeface="Arial"/>
              </a:rPr>
              <a:t>forms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must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entered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between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October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1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-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December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31,</a:t>
            </a:r>
            <a:r>
              <a:rPr dirty="0" sz="1800" spc="-20">
                <a:latin typeface="Arial"/>
                <a:cs typeface="Arial"/>
              </a:rPr>
              <a:t> 2022.</a:t>
            </a:r>
            <a:endParaRPr sz="1800">
              <a:latin typeface="Arial"/>
              <a:cs typeface="Arial"/>
            </a:endParaRPr>
          </a:p>
          <a:p>
            <a:pPr algn="just" marL="12700" marR="2278380">
              <a:lnSpc>
                <a:spcPct val="155600"/>
              </a:lnSpc>
            </a:pPr>
            <a:r>
              <a:rPr dirty="0" sz="1800" b="1">
                <a:latin typeface="Arial"/>
                <a:cs typeface="Arial"/>
              </a:rPr>
              <a:t>Thresholds: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Eligible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Incentive: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30%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total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incentive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pool </a:t>
            </a:r>
            <a:r>
              <a:rPr dirty="0" sz="1800">
                <a:latin typeface="Arial"/>
                <a:cs typeface="Arial"/>
              </a:rPr>
              <a:t>Targets:</a:t>
            </a:r>
            <a:r>
              <a:rPr dirty="0" sz="1800" spc="3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Full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credit: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&gt;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80%</a:t>
            </a:r>
            <a:endParaRPr sz="1800">
              <a:latin typeface="Arial"/>
              <a:cs typeface="Arial"/>
            </a:endParaRPr>
          </a:p>
          <a:p>
            <a:pPr algn="just" marL="965200">
              <a:lnSpc>
                <a:spcPts val="2160"/>
              </a:lnSpc>
            </a:pPr>
            <a:r>
              <a:rPr dirty="0" sz="1800">
                <a:latin typeface="Arial"/>
                <a:cs typeface="Arial"/>
              </a:rPr>
              <a:t>Partial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credit: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70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-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79%</a:t>
            </a:r>
            <a:endParaRPr sz="1800">
              <a:latin typeface="Arial"/>
              <a:cs typeface="Arial"/>
            </a:endParaRPr>
          </a:p>
          <a:p>
            <a:pPr marL="12700" marR="2014220">
              <a:lnSpc>
                <a:spcPct val="100000"/>
              </a:lnSpc>
              <a:spcBef>
                <a:spcPts val="1200"/>
              </a:spcBef>
            </a:pPr>
            <a:r>
              <a:rPr dirty="0" sz="1800" b="1">
                <a:latin typeface="Arial"/>
                <a:cs typeface="Arial"/>
              </a:rPr>
              <a:t>Denominator: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number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ECM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enrolled members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within </a:t>
            </a:r>
            <a:r>
              <a:rPr dirty="0" sz="1800">
                <a:latin typeface="Arial"/>
                <a:cs typeface="Arial"/>
              </a:rPr>
              <a:t>30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days of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enrollment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into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Collective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Medical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882996" y="4709486"/>
            <a:ext cx="18383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Plans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Shared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805785" y="5410602"/>
            <a:ext cx="17049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into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Collective</a:t>
            </a:r>
            <a:endParaRPr sz="1800">
              <a:latin typeface="Arial"/>
              <a:cs typeface="Arial"/>
            </a:endParaRPr>
          </a:p>
          <a:p>
            <a:pPr marL="1651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is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required.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PHC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91543" y="4709486"/>
            <a:ext cx="6297930" cy="1550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Numerator: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number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ECM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enrolled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members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Care </a:t>
            </a:r>
            <a:r>
              <a:rPr dirty="0" sz="1800">
                <a:latin typeface="Arial"/>
                <a:cs typeface="Arial"/>
              </a:rPr>
              <a:t>Consent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forms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successfully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entered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Collective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Medical</a:t>
            </a:r>
            <a:endParaRPr sz="1800">
              <a:latin typeface="Arial"/>
              <a:cs typeface="Arial"/>
            </a:endParaRPr>
          </a:p>
          <a:p>
            <a:pPr algn="just" marL="12700" marR="144780">
              <a:lnSpc>
                <a:spcPct val="100000"/>
              </a:lnSpc>
              <a:spcBef>
                <a:spcPts val="1200"/>
              </a:spcBef>
            </a:pPr>
            <a:r>
              <a:rPr dirty="0" sz="1800" b="1">
                <a:latin typeface="Arial"/>
                <a:cs typeface="Arial"/>
              </a:rPr>
              <a:t>Reporting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Guidelines: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Provider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must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enter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both</a:t>
            </a:r>
            <a:r>
              <a:rPr dirty="0" sz="1800" spc="-10">
                <a:latin typeface="Arial"/>
                <a:cs typeface="Arial"/>
              </a:rPr>
              <a:t> documents </a:t>
            </a:r>
            <a:r>
              <a:rPr dirty="0" sz="1800">
                <a:latin typeface="Arial"/>
                <a:cs typeface="Arial"/>
              </a:rPr>
              <a:t>Medical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within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30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days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enrollment.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No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submission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PHC </a:t>
            </a:r>
            <a:r>
              <a:rPr dirty="0" sz="1800">
                <a:latin typeface="Arial"/>
                <a:cs typeface="Arial"/>
              </a:rPr>
              <a:t>will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audit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Collective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Medical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evidence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documents.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6377468" y="2497106"/>
            <a:ext cx="2647950" cy="4367530"/>
            <a:chOff x="6377468" y="2497106"/>
            <a:chExt cx="2647950" cy="4367530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73990" y="2497106"/>
              <a:ext cx="2151392" cy="1433181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383826" y="2540537"/>
              <a:ext cx="675005" cy="4318000"/>
            </a:xfrm>
            <a:custGeom>
              <a:avLst/>
              <a:gdLst/>
              <a:ahLst/>
              <a:cxnLst/>
              <a:rect l="l" t="t" r="r" b="b"/>
              <a:pathLst>
                <a:path w="675004" h="4318000">
                  <a:moveTo>
                    <a:pt x="486333" y="0"/>
                  </a:moveTo>
                  <a:lnTo>
                    <a:pt x="0" y="4296168"/>
                  </a:lnTo>
                  <a:lnTo>
                    <a:pt x="188061" y="4317466"/>
                  </a:lnTo>
                  <a:lnTo>
                    <a:pt x="674395" y="21297"/>
                  </a:lnTo>
                  <a:lnTo>
                    <a:pt x="4863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383818" y="2540534"/>
              <a:ext cx="675005" cy="4318000"/>
            </a:xfrm>
            <a:custGeom>
              <a:avLst/>
              <a:gdLst/>
              <a:ahLst/>
              <a:cxnLst/>
              <a:rect l="l" t="t" r="r" b="b"/>
              <a:pathLst>
                <a:path w="675004" h="4318000">
                  <a:moveTo>
                    <a:pt x="486346" y="0"/>
                  </a:moveTo>
                  <a:lnTo>
                    <a:pt x="674408" y="21285"/>
                  </a:lnTo>
                  <a:lnTo>
                    <a:pt x="188061" y="4317466"/>
                  </a:lnTo>
                  <a:lnTo>
                    <a:pt x="0" y="4296181"/>
                  </a:lnTo>
                  <a:lnTo>
                    <a:pt x="486346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  <a:tabLst>
                <a:tab pos="789305" algn="l"/>
                <a:tab pos="1626235" algn="l"/>
                <a:tab pos="2487295" algn="l"/>
              </a:tabLst>
            </a:pPr>
            <a:r>
              <a:rPr dirty="0"/>
              <a:t>Eureka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Fairfield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Redding</a:t>
            </a:r>
            <a:r>
              <a:rPr dirty="0" spc="145"/>
              <a:t>  </a:t>
            </a:r>
            <a:r>
              <a:rPr dirty="0" spc="-50"/>
              <a:t>|</a:t>
            </a:r>
            <a:r>
              <a:rPr dirty="0"/>
              <a:t>	Santa</a:t>
            </a:r>
            <a:r>
              <a:rPr dirty="0" spc="-20"/>
              <a:t> Rosa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280" rIns="0" bIns="0" rtlCol="0" vert="horz">
            <a:spAutoFit/>
          </a:bodyPr>
          <a:lstStyle/>
          <a:p>
            <a:pPr marL="1728470">
              <a:lnSpc>
                <a:spcPct val="100000"/>
              </a:lnSpc>
              <a:spcBef>
                <a:spcPts val="100"/>
              </a:spcBef>
            </a:pPr>
            <a:r>
              <a:rPr dirty="0"/>
              <a:t>Measure</a:t>
            </a:r>
            <a:r>
              <a:rPr dirty="0" spc="-70"/>
              <a:t> </a:t>
            </a:r>
            <a:r>
              <a:rPr dirty="0" spc="-50"/>
              <a:t>2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  <a:tabLst>
                <a:tab pos="789305" algn="l"/>
                <a:tab pos="1626235" algn="l"/>
                <a:tab pos="2487295" algn="l"/>
              </a:tabLst>
            </a:pPr>
            <a:r>
              <a:rPr dirty="0"/>
              <a:t>Eureka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Fairfield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Redding</a:t>
            </a:r>
            <a:r>
              <a:rPr dirty="0" spc="145"/>
              <a:t>  </a:t>
            </a:r>
            <a:r>
              <a:rPr dirty="0" spc="-50"/>
              <a:t>|</a:t>
            </a:r>
            <a:r>
              <a:rPr dirty="0"/>
              <a:t>	Santa</a:t>
            </a:r>
            <a:r>
              <a:rPr dirty="0" spc="-20"/>
              <a:t> Rosa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90658" y="1076683"/>
            <a:ext cx="8745855" cy="5383530"/>
          </a:xfrm>
          <a:prstGeom prst="rect">
            <a:avLst/>
          </a:prstGeom>
        </p:spPr>
        <p:txBody>
          <a:bodyPr wrap="square" lIns="0" tIns="147955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1165"/>
              </a:spcBef>
            </a:pPr>
            <a:r>
              <a:rPr dirty="0" sz="2400" spc="-10" b="1">
                <a:solidFill>
                  <a:srgbClr val="6E2C3D"/>
                </a:solidFill>
                <a:latin typeface="Arial"/>
                <a:cs typeface="Arial"/>
              </a:rPr>
              <a:t>PHQ-</a:t>
            </a:r>
            <a:r>
              <a:rPr dirty="0" sz="2400" b="1">
                <a:solidFill>
                  <a:srgbClr val="6E2C3D"/>
                </a:solidFill>
                <a:latin typeface="Arial"/>
                <a:cs typeface="Arial"/>
              </a:rPr>
              <a:t>9</a:t>
            </a:r>
            <a:r>
              <a:rPr dirty="0" sz="2400" spc="-5" b="1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6E2C3D"/>
                </a:solidFill>
                <a:latin typeface="Arial"/>
                <a:cs typeface="Arial"/>
              </a:rPr>
              <a:t>Depression</a:t>
            </a:r>
            <a:r>
              <a:rPr dirty="0" sz="2400" spc="-5" b="1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6E2C3D"/>
                </a:solidFill>
                <a:latin typeface="Arial"/>
                <a:cs typeface="Arial"/>
              </a:rPr>
              <a:t>Screening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800"/>
              </a:spcBef>
            </a:pPr>
            <a:r>
              <a:rPr dirty="0" sz="1800" b="1">
                <a:latin typeface="Arial"/>
                <a:cs typeface="Arial"/>
              </a:rPr>
              <a:t>Description: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Depression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screening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using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Patient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Health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Questionnaire-</a:t>
            </a:r>
            <a:r>
              <a:rPr dirty="0" sz="1800">
                <a:latin typeface="Arial"/>
                <a:cs typeface="Arial"/>
              </a:rPr>
              <a:t>9 (PHQ-</a:t>
            </a:r>
            <a:r>
              <a:rPr dirty="0" sz="1800" spc="-25">
                <a:latin typeface="Arial"/>
                <a:cs typeface="Arial"/>
              </a:rPr>
              <a:t>9) </a:t>
            </a:r>
            <a:r>
              <a:rPr dirty="0" sz="1800">
                <a:latin typeface="Arial"/>
                <a:cs typeface="Arial"/>
              </a:rPr>
              <a:t>needs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completed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ECM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enrolled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members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part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initial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assessment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 </a:t>
            </a:r>
            <a:r>
              <a:rPr dirty="0" sz="1800">
                <a:latin typeface="Arial"/>
                <a:cs typeface="Arial"/>
              </a:rPr>
              <a:t>development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Care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Plan.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PHQ-</a:t>
            </a:r>
            <a:r>
              <a:rPr dirty="0" sz="1800">
                <a:latin typeface="Arial"/>
                <a:cs typeface="Arial"/>
              </a:rPr>
              <a:t>9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depression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screening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reported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must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be </a:t>
            </a:r>
            <a:r>
              <a:rPr dirty="0" sz="1800">
                <a:latin typeface="Arial"/>
                <a:cs typeface="Arial"/>
              </a:rPr>
              <a:t>between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January</a:t>
            </a:r>
            <a:r>
              <a:rPr dirty="0" u="sng" sz="18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dirty="0" u="sng" sz="18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8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December</a:t>
            </a:r>
            <a:r>
              <a:rPr dirty="0" u="sng" sz="18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31,</a:t>
            </a:r>
            <a:r>
              <a:rPr dirty="0" u="sng" sz="18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2022</a:t>
            </a:r>
            <a:r>
              <a:rPr dirty="0" sz="1800" spc="-1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 marR="2847975">
              <a:lnSpc>
                <a:spcPts val="3360"/>
              </a:lnSpc>
              <a:spcBef>
                <a:spcPts val="75"/>
              </a:spcBef>
            </a:pPr>
            <a:r>
              <a:rPr dirty="0" sz="1800" b="1">
                <a:latin typeface="Arial"/>
                <a:cs typeface="Arial"/>
              </a:rPr>
              <a:t>Thresholds: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Eligible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Incentive: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35%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total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incentive</a:t>
            </a:r>
            <a:r>
              <a:rPr dirty="0" sz="1800" spc="-20">
                <a:latin typeface="Arial"/>
                <a:cs typeface="Arial"/>
              </a:rPr>
              <a:t> pool </a:t>
            </a:r>
            <a:r>
              <a:rPr dirty="0" sz="1800">
                <a:latin typeface="Arial"/>
                <a:cs typeface="Arial"/>
              </a:rPr>
              <a:t>Targets:</a:t>
            </a:r>
            <a:r>
              <a:rPr dirty="0" sz="1800" spc="3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Full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credit: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&gt;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90%</a:t>
            </a:r>
            <a:endParaRPr sz="1800">
              <a:latin typeface="Arial"/>
              <a:cs typeface="Arial"/>
            </a:endParaRPr>
          </a:p>
          <a:p>
            <a:pPr marL="965200">
              <a:lnSpc>
                <a:spcPts val="1850"/>
              </a:lnSpc>
            </a:pPr>
            <a:r>
              <a:rPr dirty="0" sz="1800">
                <a:latin typeface="Arial"/>
                <a:cs typeface="Arial"/>
              </a:rPr>
              <a:t>Partial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credit: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80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-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89%</a:t>
            </a:r>
            <a:endParaRPr sz="1800">
              <a:latin typeface="Arial"/>
              <a:cs typeface="Arial"/>
            </a:endParaRPr>
          </a:p>
          <a:p>
            <a:pPr marL="12700" marR="854075">
              <a:lnSpc>
                <a:spcPct val="100000"/>
              </a:lnSpc>
              <a:spcBef>
                <a:spcPts val="960"/>
              </a:spcBef>
            </a:pPr>
            <a:r>
              <a:rPr dirty="0" sz="1800" b="1">
                <a:latin typeface="Arial"/>
                <a:cs typeface="Arial"/>
              </a:rPr>
              <a:t>Denominator: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number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ECM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enrolled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members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within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eligible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ECM </a:t>
            </a:r>
            <a:r>
              <a:rPr dirty="0" sz="1800">
                <a:latin typeface="Arial"/>
                <a:cs typeface="Arial"/>
              </a:rPr>
              <a:t>populations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focus</a:t>
            </a:r>
            <a:endParaRPr sz="1800">
              <a:latin typeface="Arial"/>
              <a:cs typeface="Arial"/>
            </a:endParaRPr>
          </a:p>
          <a:p>
            <a:pPr marL="12700" marR="1044575">
              <a:lnSpc>
                <a:spcPct val="100000"/>
              </a:lnSpc>
              <a:spcBef>
                <a:spcPts val="955"/>
              </a:spcBef>
              <a:tabLst>
                <a:tab pos="1371600" algn="l"/>
              </a:tabLst>
            </a:pPr>
            <a:r>
              <a:rPr dirty="0" sz="1800" spc="-10" b="1">
                <a:latin typeface="Arial"/>
                <a:cs typeface="Arial"/>
              </a:rPr>
              <a:t>Numerator:</a:t>
            </a:r>
            <a:r>
              <a:rPr dirty="0" sz="1800" b="1">
                <a:latin typeface="Arial"/>
                <a:cs typeface="Arial"/>
              </a:rPr>
              <a:t>	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number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ECM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enrolled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members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within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eligible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ECM </a:t>
            </a:r>
            <a:r>
              <a:rPr dirty="0" sz="1800">
                <a:latin typeface="Arial"/>
                <a:cs typeface="Arial"/>
              </a:rPr>
              <a:t>populations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focus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who were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appropriately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screened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depression</a:t>
            </a:r>
            <a:endParaRPr sz="1800">
              <a:latin typeface="Arial"/>
              <a:cs typeface="Arial"/>
            </a:endParaRPr>
          </a:p>
          <a:p>
            <a:pPr marL="12700" marR="341630">
              <a:lnSpc>
                <a:spcPct val="100000"/>
              </a:lnSpc>
              <a:spcBef>
                <a:spcPts val="960"/>
              </a:spcBef>
            </a:pPr>
            <a:r>
              <a:rPr dirty="0" sz="1800" b="1">
                <a:latin typeface="Arial"/>
                <a:cs typeface="Arial"/>
              </a:rPr>
              <a:t>Reporting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Guidelines: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Provider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will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submit the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member’s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name,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PHQ-9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screening </a:t>
            </a:r>
            <a:r>
              <a:rPr dirty="0" sz="1800">
                <a:latin typeface="Arial"/>
                <a:cs typeface="Arial"/>
              </a:rPr>
              <a:t>date,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score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most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recent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screening,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other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pertinent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information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using</a:t>
            </a:r>
            <a:endParaRPr sz="1800">
              <a:latin typeface="Arial"/>
              <a:cs typeface="Arial"/>
            </a:endParaRPr>
          </a:p>
          <a:p>
            <a:pPr marL="12700" marR="857885" indent="-635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PHQ-</a:t>
            </a:r>
            <a:r>
              <a:rPr dirty="0" sz="1800">
                <a:latin typeface="Arial"/>
                <a:cs typeface="Arial"/>
              </a:rPr>
              <a:t>9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Depression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Screening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&amp;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Blood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Pressure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Screening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Template.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This </a:t>
            </a:r>
            <a:r>
              <a:rPr dirty="0" sz="1800">
                <a:latin typeface="Arial"/>
                <a:cs typeface="Arial"/>
              </a:rPr>
              <a:t>file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must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submitted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quarterly</a:t>
            </a:r>
            <a:r>
              <a:rPr dirty="0" sz="1800">
                <a:latin typeface="Arial"/>
                <a:cs typeface="Arial"/>
              </a:rPr>
              <a:t> via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sFTP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folders.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280" rIns="0" bIns="0" rtlCol="0" vert="horz">
            <a:spAutoFit/>
          </a:bodyPr>
          <a:lstStyle/>
          <a:p>
            <a:pPr marL="1728470">
              <a:lnSpc>
                <a:spcPct val="100000"/>
              </a:lnSpc>
              <a:spcBef>
                <a:spcPts val="100"/>
              </a:spcBef>
            </a:pPr>
            <a:r>
              <a:rPr dirty="0"/>
              <a:t>Measure</a:t>
            </a:r>
            <a:r>
              <a:rPr dirty="0" spc="-70"/>
              <a:t> </a:t>
            </a:r>
            <a:r>
              <a:rPr dirty="0" spc="-50"/>
              <a:t>3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  <a:tabLst>
                <a:tab pos="789305" algn="l"/>
                <a:tab pos="1626235" algn="l"/>
                <a:tab pos="2487295" algn="l"/>
              </a:tabLst>
            </a:pPr>
            <a:r>
              <a:rPr dirty="0"/>
              <a:t>Eureka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Fairfield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Redding</a:t>
            </a:r>
            <a:r>
              <a:rPr dirty="0" spc="145"/>
              <a:t>  </a:t>
            </a:r>
            <a:r>
              <a:rPr dirty="0" spc="-50"/>
              <a:t>|</a:t>
            </a:r>
            <a:r>
              <a:rPr dirty="0"/>
              <a:t>	Santa</a:t>
            </a:r>
            <a:r>
              <a:rPr dirty="0" spc="-20"/>
              <a:t> Rosa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8511" y="1072053"/>
            <a:ext cx="8887460" cy="5530850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193675">
              <a:lnSpc>
                <a:spcPct val="100000"/>
              </a:lnSpc>
              <a:spcBef>
                <a:spcPts val="705"/>
              </a:spcBef>
            </a:pPr>
            <a:r>
              <a:rPr dirty="0" sz="2200" b="1">
                <a:solidFill>
                  <a:srgbClr val="6E2C3D"/>
                </a:solidFill>
                <a:latin typeface="Arial"/>
                <a:cs typeface="Arial"/>
              </a:rPr>
              <a:t>Controlling</a:t>
            </a:r>
            <a:r>
              <a:rPr dirty="0" sz="2200" spc="-50" b="1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6E2C3D"/>
                </a:solidFill>
                <a:latin typeface="Arial"/>
                <a:cs typeface="Arial"/>
              </a:rPr>
              <a:t>Blood</a:t>
            </a:r>
            <a:r>
              <a:rPr dirty="0" sz="2200" spc="-55" b="1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6E2C3D"/>
                </a:solidFill>
                <a:latin typeface="Arial"/>
                <a:cs typeface="Arial"/>
              </a:rPr>
              <a:t>Pressure</a:t>
            </a:r>
            <a:r>
              <a:rPr dirty="0" sz="2200" spc="-70" b="1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6E2C3D"/>
                </a:solidFill>
                <a:latin typeface="Arial"/>
                <a:cs typeface="Arial"/>
              </a:rPr>
              <a:t>(CBP)</a:t>
            </a:r>
            <a:r>
              <a:rPr dirty="0" sz="2200" spc="-70" b="1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6E2C3D"/>
                </a:solidFill>
                <a:latin typeface="Arial"/>
                <a:cs typeface="Arial"/>
              </a:rPr>
              <a:t>-</a:t>
            </a:r>
            <a:r>
              <a:rPr dirty="0" sz="2200" spc="-80" b="1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6E2C3D"/>
                </a:solidFill>
                <a:latin typeface="Arial"/>
                <a:cs typeface="Arial"/>
              </a:rPr>
              <a:t>Blood</a:t>
            </a:r>
            <a:r>
              <a:rPr dirty="0" sz="2200" spc="-55" b="1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6E2C3D"/>
                </a:solidFill>
                <a:latin typeface="Arial"/>
                <a:cs typeface="Arial"/>
              </a:rPr>
              <a:t>Pressure</a:t>
            </a:r>
            <a:r>
              <a:rPr dirty="0" sz="2200" spc="-70" b="1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6E2C3D"/>
                </a:solidFill>
                <a:latin typeface="Arial"/>
                <a:cs typeface="Arial"/>
              </a:rPr>
              <a:t>Monitoring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00"/>
              </a:spcBef>
            </a:pPr>
            <a:r>
              <a:rPr dirty="0" sz="1800" b="1">
                <a:latin typeface="Arial"/>
                <a:cs typeface="Arial"/>
              </a:rPr>
              <a:t>Description: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Blood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pressure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(BP)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screening needs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completed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ECM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enrolled </a:t>
            </a:r>
            <a:r>
              <a:rPr dirty="0" sz="1800">
                <a:latin typeface="Arial"/>
                <a:cs typeface="Arial"/>
              </a:rPr>
              <a:t>members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regardless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prior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diagnosis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hypertension.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Screening must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by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in-person </a:t>
            </a:r>
            <a:r>
              <a:rPr dirty="0" sz="1800">
                <a:latin typeface="Arial"/>
                <a:cs typeface="Arial"/>
              </a:rPr>
              <a:t>visit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ECM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staff,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clinic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visit,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patient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use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PHC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approved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home BP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kit.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Screening </a:t>
            </a:r>
            <a:r>
              <a:rPr dirty="0" sz="1800">
                <a:latin typeface="Arial"/>
                <a:cs typeface="Arial"/>
              </a:rPr>
              <a:t>results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must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documented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case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management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record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potential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audit.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blood </a:t>
            </a:r>
            <a:r>
              <a:rPr dirty="0" sz="1800">
                <a:latin typeface="Arial"/>
                <a:cs typeface="Arial"/>
              </a:rPr>
              <a:t>pressures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reported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must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between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January</a:t>
            </a:r>
            <a:r>
              <a:rPr dirty="0" u="sng" sz="18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dirty="0" u="sng" sz="18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8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December</a:t>
            </a:r>
            <a:r>
              <a:rPr dirty="0" u="sng" sz="18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31,</a:t>
            </a:r>
            <a:r>
              <a:rPr dirty="0" u="sng" sz="18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2022</a:t>
            </a:r>
            <a:r>
              <a:rPr dirty="0" sz="1800" spc="-1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 marR="2989580">
              <a:lnSpc>
                <a:spcPts val="3360"/>
              </a:lnSpc>
              <a:spcBef>
                <a:spcPts val="75"/>
              </a:spcBef>
            </a:pPr>
            <a:r>
              <a:rPr dirty="0" sz="1800" b="1">
                <a:latin typeface="Arial"/>
                <a:cs typeface="Arial"/>
              </a:rPr>
              <a:t>Thresholds: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Eligible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Incentive: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35%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total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incentive</a:t>
            </a:r>
            <a:r>
              <a:rPr dirty="0" sz="1800" spc="-20">
                <a:latin typeface="Arial"/>
                <a:cs typeface="Arial"/>
              </a:rPr>
              <a:t> pool </a:t>
            </a:r>
            <a:r>
              <a:rPr dirty="0" sz="1800">
                <a:latin typeface="Arial"/>
                <a:cs typeface="Arial"/>
              </a:rPr>
              <a:t>Targets:</a:t>
            </a:r>
            <a:r>
              <a:rPr dirty="0" sz="1800" spc="3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Full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credit: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&gt;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80%</a:t>
            </a:r>
            <a:endParaRPr sz="1800">
              <a:latin typeface="Arial"/>
              <a:cs typeface="Arial"/>
            </a:endParaRPr>
          </a:p>
          <a:p>
            <a:pPr marL="965200">
              <a:lnSpc>
                <a:spcPts val="1850"/>
              </a:lnSpc>
            </a:pPr>
            <a:r>
              <a:rPr dirty="0" sz="1800">
                <a:latin typeface="Arial"/>
                <a:cs typeface="Arial"/>
              </a:rPr>
              <a:t>Partial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credit: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70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-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79%</a:t>
            </a:r>
            <a:endParaRPr sz="1800">
              <a:latin typeface="Arial"/>
              <a:cs typeface="Arial"/>
            </a:endParaRPr>
          </a:p>
          <a:p>
            <a:pPr marL="12700" marR="995680">
              <a:lnSpc>
                <a:spcPct val="100000"/>
              </a:lnSpc>
              <a:spcBef>
                <a:spcPts val="955"/>
              </a:spcBef>
            </a:pPr>
            <a:r>
              <a:rPr dirty="0" sz="1800" b="1">
                <a:latin typeface="Arial"/>
                <a:cs typeface="Arial"/>
              </a:rPr>
              <a:t>Denominator: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number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ECM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enrolled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members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within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eligible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ECM </a:t>
            </a:r>
            <a:r>
              <a:rPr dirty="0" sz="1800">
                <a:latin typeface="Arial"/>
                <a:cs typeface="Arial"/>
              </a:rPr>
              <a:t>populations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focus</a:t>
            </a:r>
            <a:endParaRPr sz="1800">
              <a:latin typeface="Arial"/>
              <a:cs typeface="Arial"/>
            </a:endParaRPr>
          </a:p>
          <a:p>
            <a:pPr marL="12700" marR="817880">
              <a:lnSpc>
                <a:spcPct val="100000"/>
              </a:lnSpc>
              <a:spcBef>
                <a:spcPts val="960"/>
              </a:spcBef>
              <a:tabLst>
                <a:tab pos="1372235" algn="l"/>
              </a:tabLst>
            </a:pPr>
            <a:r>
              <a:rPr dirty="0" sz="1800" spc="-10" b="1">
                <a:latin typeface="Arial"/>
                <a:cs typeface="Arial"/>
              </a:rPr>
              <a:t>Numerator:</a:t>
            </a:r>
            <a:r>
              <a:rPr dirty="0" sz="1800" b="1">
                <a:latin typeface="Arial"/>
                <a:cs typeface="Arial"/>
              </a:rPr>
              <a:t>	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percentage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ECM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enrolled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members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within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eligible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ECM </a:t>
            </a:r>
            <a:r>
              <a:rPr dirty="0" sz="1800">
                <a:latin typeface="Arial"/>
                <a:cs typeface="Arial"/>
              </a:rPr>
              <a:t>population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focus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who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were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appropriately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screened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blood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pressure.</a:t>
            </a:r>
            <a:endParaRPr sz="1800">
              <a:latin typeface="Arial"/>
              <a:cs typeface="Arial"/>
            </a:endParaRPr>
          </a:p>
          <a:p>
            <a:pPr marL="12700" marR="142875">
              <a:lnSpc>
                <a:spcPct val="100000"/>
              </a:lnSpc>
              <a:spcBef>
                <a:spcPts val="960"/>
              </a:spcBef>
            </a:pPr>
            <a:r>
              <a:rPr dirty="0" sz="1800" b="1">
                <a:latin typeface="Arial"/>
                <a:cs typeface="Arial"/>
              </a:rPr>
              <a:t>Reporting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Guidelines: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ECM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providers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must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submit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member’s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name,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BP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pressure </a:t>
            </a:r>
            <a:r>
              <a:rPr dirty="0" sz="1800">
                <a:latin typeface="Arial"/>
                <a:cs typeface="Arial"/>
              </a:rPr>
              <a:t>screening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date,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score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most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recent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screening,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other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pertinent</a:t>
            </a:r>
            <a:r>
              <a:rPr dirty="0" sz="1800" spc="-10">
                <a:latin typeface="Arial"/>
                <a:cs typeface="Arial"/>
              </a:rPr>
              <a:t> information </a:t>
            </a:r>
            <a:r>
              <a:rPr dirty="0" sz="1800">
                <a:latin typeface="Arial"/>
                <a:cs typeface="Arial"/>
              </a:rPr>
              <a:t>using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PHQ-</a:t>
            </a:r>
            <a:r>
              <a:rPr dirty="0" sz="1800">
                <a:latin typeface="Arial"/>
                <a:cs typeface="Arial"/>
              </a:rPr>
              <a:t>9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Depression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Screening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&amp;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Blood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Pressure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Screening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Template.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Arial"/>
                <a:cs typeface="Arial"/>
              </a:rPr>
              <a:t>This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file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must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submitted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quarterly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via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sFTP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folders.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marL="202565" marR="5080" indent="276860">
              <a:lnSpc>
                <a:spcPts val="2590"/>
              </a:lnSpc>
              <a:spcBef>
                <a:spcPts val="425"/>
              </a:spcBef>
            </a:pPr>
            <a:r>
              <a:rPr dirty="0" sz="2400" spc="-10"/>
              <a:t>PHQ-</a:t>
            </a:r>
            <a:r>
              <a:rPr dirty="0" sz="2400"/>
              <a:t>9</a:t>
            </a:r>
            <a:r>
              <a:rPr dirty="0" sz="2400" spc="-30"/>
              <a:t> </a:t>
            </a:r>
            <a:r>
              <a:rPr dirty="0" sz="2400"/>
              <a:t>Depression</a:t>
            </a:r>
            <a:r>
              <a:rPr dirty="0" sz="2400" spc="10"/>
              <a:t> </a:t>
            </a:r>
            <a:r>
              <a:rPr dirty="0" sz="2400"/>
              <a:t>Screening</a:t>
            </a:r>
            <a:r>
              <a:rPr dirty="0" sz="2400" spc="20"/>
              <a:t> </a:t>
            </a:r>
            <a:r>
              <a:rPr dirty="0" sz="2400" spc="-50"/>
              <a:t>&amp; </a:t>
            </a:r>
            <a:r>
              <a:rPr dirty="0" sz="2400"/>
              <a:t>Blood Pressure</a:t>
            </a:r>
            <a:r>
              <a:rPr dirty="0" sz="2400" spc="-25"/>
              <a:t> </a:t>
            </a:r>
            <a:r>
              <a:rPr dirty="0" sz="2400"/>
              <a:t>Screening</a:t>
            </a:r>
            <a:r>
              <a:rPr dirty="0" sz="2400" spc="-30"/>
              <a:t> </a:t>
            </a:r>
            <a:r>
              <a:rPr dirty="0" sz="2400" spc="-40"/>
              <a:t>Template</a:t>
            </a:r>
            <a:endParaRPr sz="2400"/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  <a:tabLst>
                <a:tab pos="789305" algn="l"/>
                <a:tab pos="1626235" algn="l"/>
                <a:tab pos="2487295" algn="l"/>
              </a:tabLst>
            </a:pPr>
            <a:r>
              <a:rPr dirty="0"/>
              <a:t>Eureka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Fairfield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Redding</a:t>
            </a:r>
            <a:r>
              <a:rPr dirty="0" spc="145"/>
              <a:t>  </a:t>
            </a:r>
            <a:r>
              <a:rPr dirty="0" spc="-50"/>
              <a:t>|</a:t>
            </a:r>
            <a:r>
              <a:rPr dirty="0"/>
              <a:t>	Santa</a:t>
            </a:r>
            <a:r>
              <a:rPr dirty="0" spc="-20"/>
              <a:t> Rosa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275011" y="1159417"/>
            <a:ext cx="6540500" cy="860425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dirty="0" sz="1600" spc="-15" b="1">
                <a:latin typeface="Arial"/>
                <a:cs typeface="Arial"/>
              </a:rPr>
              <a:t>PHQ-</a:t>
            </a:r>
            <a:r>
              <a:rPr dirty="0" sz="1600" b="1">
                <a:latin typeface="Arial"/>
                <a:cs typeface="Arial"/>
              </a:rPr>
              <a:t>9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Depression</a:t>
            </a:r>
            <a:r>
              <a:rPr dirty="0" sz="1600" spc="-6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Screening</a:t>
            </a:r>
            <a:r>
              <a:rPr dirty="0" sz="1600" spc="-6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&amp;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Blood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Pressure</a:t>
            </a:r>
            <a:r>
              <a:rPr dirty="0" sz="1600" spc="-7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Screening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Template</a:t>
            </a:r>
            <a:endParaRPr sz="1600">
              <a:latin typeface="Arial"/>
              <a:cs typeface="Arial"/>
            </a:endParaRPr>
          </a:p>
          <a:p>
            <a:pPr algn="ctr" marL="172085">
              <a:lnSpc>
                <a:spcPct val="100000"/>
              </a:lnSpc>
              <a:spcBef>
                <a:spcPts val="265"/>
              </a:spcBef>
            </a:pPr>
            <a:r>
              <a:rPr dirty="0" sz="1000">
                <a:latin typeface="Calibri"/>
                <a:cs typeface="Calibri"/>
              </a:rPr>
              <a:t>For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all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visits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completed during: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0" b="1">
                <a:solidFill>
                  <a:srgbClr val="FF0000"/>
                </a:solidFill>
                <a:latin typeface="Calibri"/>
                <a:cs typeface="Calibri"/>
              </a:rPr>
              <a:t>January</a:t>
            </a:r>
            <a:r>
              <a:rPr dirty="0" sz="10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0000"/>
                </a:solidFill>
                <a:latin typeface="Calibri"/>
                <a:cs typeface="Calibri"/>
              </a:rPr>
              <a:t>1,</a:t>
            </a:r>
            <a:r>
              <a:rPr dirty="0" sz="1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0000"/>
                </a:solidFill>
                <a:latin typeface="Calibri"/>
                <a:cs typeface="Calibri"/>
              </a:rPr>
              <a:t>2022</a:t>
            </a:r>
            <a:r>
              <a:rPr dirty="0" sz="10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1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10" b="1">
                <a:solidFill>
                  <a:srgbClr val="FF0000"/>
                </a:solidFill>
                <a:latin typeface="Calibri"/>
                <a:cs typeface="Calibri"/>
              </a:rPr>
              <a:t>December</a:t>
            </a:r>
            <a:r>
              <a:rPr dirty="0" sz="10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0000"/>
                </a:solidFill>
                <a:latin typeface="Calibri"/>
                <a:cs typeface="Calibri"/>
              </a:rPr>
              <a:t>31, </a:t>
            </a:r>
            <a:r>
              <a:rPr dirty="0" sz="1000" spc="-20" b="1">
                <a:solidFill>
                  <a:srgbClr val="FF0000"/>
                </a:solidFill>
                <a:latin typeface="Calibri"/>
                <a:cs typeface="Calibri"/>
              </a:rPr>
              <a:t>2022</a:t>
            </a:r>
            <a:endParaRPr sz="1000">
              <a:latin typeface="Calibri"/>
              <a:cs typeface="Calibri"/>
            </a:endParaRPr>
          </a:p>
          <a:p>
            <a:pPr algn="ctr" marL="1270">
              <a:lnSpc>
                <a:spcPct val="100000"/>
              </a:lnSpc>
              <a:spcBef>
                <a:spcPts val="180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All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information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provided here</a:t>
            </a:r>
            <a:r>
              <a:rPr dirty="0" u="sng" sz="1000" spc="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is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subject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 audit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by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Partnership</a:t>
            </a:r>
            <a:r>
              <a:rPr dirty="0" u="sng" sz="1000" spc="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HealthPlan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California.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See</a:t>
            </a:r>
            <a:r>
              <a:rPr dirty="0" u="sng" sz="1000" spc="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specifications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details</a:t>
            </a:r>
            <a:r>
              <a:rPr dirty="0" sz="1000" spc="-10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algn="ctr" marL="1905">
              <a:lnSpc>
                <a:spcPct val="100000"/>
              </a:lnSpc>
              <a:spcBef>
                <a:spcPts val="180"/>
              </a:spcBef>
            </a:pPr>
            <a:r>
              <a:rPr dirty="0" sz="1000" i="1">
                <a:latin typeface="Calibri"/>
                <a:cs typeface="Calibri"/>
              </a:rPr>
              <a:t>All</a:t>
            </a:r>
            <a:r>
              <a:rPr dirty="0" sz="1000" spc="-15" i="1">
                <a:latin typeface="Calibri"/>
                <a:cs typeface="Calibri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columns</a:t>
            </a:r>
            <a:r>
              <a:rPr dirty="0" sz="1000" spc="-25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for</a:t>
            </a:r>
            <a:r>
              <a:rPr dirty="0" sz="1000" spc="-5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each</a:t>
            </a:r>
            <a:r>
              <a:rPr dirty="0" sz="1000" spc="-15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entry must</a:t>
            </a:r>
            <a:r>
              <a:rPr dirty="0" sz="1000" spc="-5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be</a:t>
            </a:r>
            <a:r>
              <a:rPr dirty="0" sz="1000" spc="-5" i="1">
                <a:latin typeface="Calibri"/>
                <a:cs typeface="Calibri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completed.</a:t>
            </a:r>
            <a:r>
              <a:rPr dirty="0" sz="1000" spc="-35" i="1">
                <a:latin typeface="Calibri"/>
                <a:cs typeface="Calibri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Incentive</a:t>
            </a:r>
            <a:r>
              <a:rPr dirty="0" sz="1000" spc="-15" i="1">
                <a:latin typeface="Calibri"/>
                <a:cs typeface="Calibri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dollars</a:t>
            </a:r>
            <a:r>
              <a:rPr dirty="0" sz="1000" spc="-15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will</a:t>
            </a:r>
            <a:r>
              <a:rPr dirty="0" sz="1000" spc="-10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not</a:t>
            </a:r>
            <a:r>
              <a:rPr dirty="0" sz="1000" spc="-10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be</a:t>
            </a:r>
            <a:r>
              <a:rPr dirty="0" sz="1000" spc="-5" i="1">
                <a:latin typeface="Calibri"/>
                <a:cs typeface="Calibri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rewarded</a:t>
            </a:r>
            <a:r>
              <a:rPr dirty="0" sz="1000" spc="-5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for</a:t>
            </a:r>
            <a:r>
              <a:rPr dirty="0" sz="1000" spc="-5" i="1">
                <a:latin typeface="Calibri"/>
                <a:cs typeface="Calibri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incomplete</a:t>
            </a:r>
            <a:r>
              <a:rPr dirty="0" sz="1000" spc="-40" i="1">
                <a:latin typeface="Calibri"/>
                <a:cs typeface="Calibri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entries.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786380" y="2018283"/>
          <a:ext cx="7520305" cy="44322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9030"/>
                <a:gridCol w="621030"/>
                <a:gridCol w="1072514"/>
                <a:gridCol w="677545"/>
                <a:gridCol w="544195"/>
                <a:gridCol w="981075"/>
                <a:gridCol w="960120"/>
                <a:gridCol w="960120"/>
                <a:gridCol w="565150"/>
              </a:tblGrid>
              <a:tr h="670560">
                <a:tc gridSpan="9">
                  <a:txBody>
                    <a:bodyPr/>
                    <a:lstStyle/>
                    <a:p>
                      <a:pPr algn="ctr" marL="61594">
                        <a:lnSpc>
                          <a:spcPts val="1250"/>
                        </a:lnSpc>
                      </a:pP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100" spc="-4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accordance</a:t>
                      </a:r>
                      <a:r>
                        <a:rPr dirty="0" sz="1100" spc="-4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1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HIPPA</a:t>
                      </a:r>
                      <a:r>
                        <a:rPr dirty="0" sz="1100" spc="-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Privacy</a:t>
                      </a:r>
                      <a:r>
                        <a:rPr dirty="0" sz="1100" spc="-2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1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Partnership</a:t>
                      </a:r>
                      <a:r>
                        <a:rPr dirty="0" sz="11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HealthPlan</a:t>
                      </a:r>
                      <a:r>
                        <a:rPr dirty="0" sz="11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of California</a:t>
                      </a:r>
                      <a:r>
                        <a:rPr dirty="0" sz="1100" spc="-3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(PHC)</a:t>
                      </a:r>
                      <a:r>
                        <a:rPr dirty="0" sz="11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policy,</a:t>
                      </a:r>
                      <a:r>
                        <a:rPr dirty="0" sz="11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failure</a:t>
                      </a:r>
                      <a:r>
                        <a:rPr dirty="0" sz="1100" spc="-3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1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secure</a:t>
                      </a:r>
                      <a:r>
                        <a:rPr dirty="0" sz="1100" spc="-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member</a:t>
                      </a:r>
                      <a:r>
                        <a:rPr dirty="0" sz="11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personal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 marL="257175" marR="250190">
                        <a:lnSpc>
                          <a:spcPct val="100000"/>
                        </a:lnSpc>
                      </a:pP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health</a:t>
                      </a:r>
                      <a:r>
                        <a:rPr dirty="0" sz="1100" spc="-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information</a:t>
                      </a:r>
                      <a:r>
                        <a:rPr dirty="0" sz="1100" spc="-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(PHI)</a:t>
                      </a:r>
                      <a:r>
                        <a:rPr dirty="0" sz="1100" spc="-4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1100" spc="-2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subject</a:t>
                      </a:r>
                      <a:r>
                        <a:rPr dirty="0" sz="1100" spc="-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100" spc="-1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PHC</a:t>
                      </a:r>
                      <a:r>
                        <a:rPr dirty="0" sz="11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Regulatory</a:t>
                      </a:r>
                      <a:r>
                        <a:rPr dirty="0" sz="1100" spc="-1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Affairs</a:t>
                      </a:r>
                      <a:r>
                        <a:rPr dirty="0" sz="1100" spc="-4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11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Compliance</a:t>
                      </a:r>
                      <a:r>
                        <a:rPr dirty="0" sz="1100" spc="-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100" spc="-2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DHCS</a:t>
                      </a:r>
                      <a:r>
                        <a:rPr dirty="0" sz="1100" spc="-1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incident</a:t>
                      </a:r>
                      <a:r>
                        <a:rPr dirty="0" sz="1100" spc="-2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reporting.</a:t>
                      </a:r>
                      <a:r>
                        <a:rPr dirty="0" sz="1100" spc="22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It</a:t>
                      </a:r>
                      <a:r>
                        <a:rPr dirty="0" sz="1100" spc="-3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is </a:t>
                      </a:r>
                      <a:r>
                        <a:rPr dirty="0" sz="11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mandatory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that</a:t>
                      </a:r>
                      <a:r>
                        <a:rPr dirty="0" sz="1100" spc="-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this</a:t>
                      </a:r>
                      <a:r>
                        <a:rPr dirty="0" sz="11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submission</a:t>
                      </a:r>
                      <a:r>
                        <a:rPr dirty="0" sz="11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template</a:t>
                      </a:r>
                      <a:r>
                        <a:rPr dirty="0" sz="1100" spc="-1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dirty="0" sz="11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sent</a:t>
                      </a:r>
                      <a:r>
                        <a:rPr dirty="0" sz="1100" spc="-2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100" spc="-1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 spc="-1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secure</a:t>
                      </a:r>
                      <a:r>
                        <a:rPr dirty="0" sz="11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email</a:t>
                      </a:r>
                      <a:r>
                        <a:rPr dirty="0" sz="11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100" spc="-1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encrypted</a:t>
                      </a:r>
                      <a:r>
                        <a:rPr dirty="0" sz="1100" spc="-3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format.</a:t>
                      </a:r>
                      <a:r>
                        <a:rPr dirty="0" sz="11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If</a:t>
                      </a:r>
                      <a:r>
                        <a:rPr dirty="0" sz="1100" spc="-2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your</a:t>
                      </a:r>
                      <a:r>
                        <a:rPr dirty="0" sz="1100" spc="-3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organization</a:t>
                      </a:r>
                      <a:r>
                        <a:rPr dirty="0" sz="1100" spc="-3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does</a:t>
                      </a:r>
                      <a:r>
                        <a:rPr dirty="0" sz="1100" spc="-2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not</a:t>
                      </a:r>
                      <a:r>
                        <a:rPr dirty="0" sz="11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provide</a:t>
                      </a:r>
                      <a:r>
                        <a:rPr dirty="0" sz="1100" spc="-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an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encryption</a:t>
                      </a:r>
                      <a:r>
                        <a:rPr dirty="0" sz="1100" spc="-4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option,</a:t>
                      </a:r>
                      <a:r>
                        <a:rPr dirty="0" sz="11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please</a:t>
                      </a:r>
                      <a:r>
                        <a:rPr dirty="0" sz="1100" spc="-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request</a:t>
                      </a:r>
                      <a:r>
                        <a:rPr dirty="0" sz="1100" spc="-3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 spc="-1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SECURE</a:t>
                      </a:r>
                      <a:r>
                        <a:rPr dirty="0" sz="1100" spc="-2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email</a:t>
                      </a:r>
                      <a:r>
                        <a:rPr dirty="0" sz="11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1100" spc="-2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1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ECM</a:t>
                      </a:r>
                      <a:r>
                        <a:rPr dirty="0" sz="1100" spc="-1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QIP</a:t>
                      </a:r>
                      <a:r>
                        <a:rPr dirty="0" sz="1100" spc="-3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Team</a:t>
                      </a:r>
                      <a:r>
                        <a:rPr dirty="0" sz="1100" spc="-2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at:</a:t>
                      </a:r>
                      <a:r>
                        <a:rPr dirty="0" sz="1100" spc="-1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  <a:hlinkClick r:id="rId2"/>
                        </a:rPr>
                        <a:t>ECMQIP@PartnershipHP.org.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9865">
                <a:tc rowSpan="2">
                  <a:txBody>
                    <a:bodyPr/>
                    <a:lstStyle/>
                    <a:p>
                      <a:pPr marL="49530" marR="77470">
                        <a:lnSpc>
                          <a:spcPct val="107000"/>
                        </a:lnSpc>
                        <a:spcBef>
                          <a:spcPts val="2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Provider</a:t>
                      </a:r>
                      <a:r>
                        <a:rPr dirty="0" sz="1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Site</a:t>
                      </a:r>
                      <a:r>
                        <a:rPr dirty="0" sz="1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Name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(Physical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Site)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0014" marR="105410" indent="-6350">
                        <a:lnSpc>
                          <a:spcPct val="107700"/>
                        </a:lnSpc>
                        <a:spcBef>
                          <a:spcPts val="160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Provider</a:t>
                      </a:r>
                      <a:r>
                        <a:rPr dirty="0" sz="9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Number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1907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Patient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Name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25">
                          <a:latin typeface="Calibri"/>
                          <a:cs typeface="Calibri"/>
                        </a:rPr>
                        <a:t>CIN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68910">
                        <a:lnSpc>
                          <a:spcPct val="100000"/>
                        </a:lnSpc>
                      </a:pPr>
                      <a:r>
                        <a:rPr dirty="0" sz="900" spc="-25">
                          <a:latin typeface="Calibri"/>
                          <a:cs typeface="Calibri"/>
                        </a:rPr>
                        <a:t>DOB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0734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PHQ-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9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Depression</a:t>
                      </a:r>
                      <a:r>
                        <a:rPr dirty="0" sz="9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Screening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Blood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Pressing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Screening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33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7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03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7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7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7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7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Screening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Date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Score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7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Screening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Date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7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Reading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7"/>
                    </a:solidFill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2563" y="1368377"/>
            <a:ext cx="7574280" cy="4255770"/>
          </a:xfrm>
          <a:prstGeom prst="rect">
            <a:avLst/>
          </a:prstGeom>
        </p:spPr>
        <p:txBody>
          <a:bodyPr wrap="square" lIns="0" tIns="209550" rIns="0" bIns="0" rtlCol="0" vert="horz">
            <a:spAutoFit/>
          </a:bodyPr>
          <a:lstStyle/>
          <a:p>
            <a:pPr marL="2745740">
              <a:lnSpc>
                <a:spcPct val="100000"/>
              </a:lnSpc>
              <a:spcBef>
                <a:spcPts val="1650"/>
              </a:spcBef>
            </a:pPr>
            <a:r>
              <a:rPr dirty="0" sz="2800" b="1">
                <a:solidFill>
                  <a:srgbClr val="6E2C3D"/>
                </a:solidFill>
                <a:latin typeface="Arial"/>
                <a:cs typeface="Arial"/>
              </a:rPr>
              <a:t>2023</a:t>
            </a:r>
            <a:r>
              <a:rPr dirty="0" sz="2800" spc="-40" b="1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6E2C3D"/>
                </a:solidFill>
                <a:latin typeface="Arial"/>
                <a:cs typeface="Arial"/>
              </a:rPr>
              <a:t>&amp;</a:t>
            </a:r>
            <a:r>
              <a:rPr dirty="0" sz="2800" spc="-30" b="1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6E2C3D"/>
                </a:solidFill>
                <a:latin typeface="Arial"/>
                <a:cs typeface="Arial"/>
              </a:rPr>
              <a:t>Beyond</a:t>
            </a:r>
            <a:endParaRPr sz="2800">
              <a:latin typeface="Arial"/>
              <a:cs typeface="Arial"/>
            </a:endParaRPr>
          </a:p>
          <a:p>
            <a:pPr marL="266700" marR="30480" indent="-228600">
              <a:lnSpc>
                <a:spcPct val="110000"/>
              </a:lnSpc>
              <a:spcBef>
                <a:spcPts val="1050"/>
              </a:spcBef>
              <a:buChar char="•"/>
              <a:tabLst>
                <a:tab pos="266700" algn="l"/>
              </a:tabLst>
            </a:pP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3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new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measures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that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began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4</a:t>
            </a:r>
            <a:r>
              <a:rPr dirty="0" baseline="24305" sz="2400">
                <a:latin typeface="Arial"/>
                <a:cs typeface="Arial"/>
              </a:rPr>
              <a:t>th</a:t>
            </a:r>
            <a:r>
              <a:rPr dirty="0" baseline="24305" sz="2400" spc="337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quarter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2022 </a:t>
            </a:r>
            <a:r>
              <a:rPr dirty="0" sz="2400">
                <a:latin typeface="Arial"/>
                <a:cs typeface="Arial"/>
              </a:rPr>
              <a:t>will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continue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into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2023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measurement </a:t>
            </a:r>
            <a:r>
              <a:rPr dirty="0" sz="2400" spc="-10">
                <a:latin typeface="Arial"/>
                <a:cs typeface="Arial"/>
              </a:rPr>
              <a:t>year.</a:t>
            </a:r>
            <a:endParaRPr sz="2400">
              <a:latin typeface="Arial"/>
              <a:cs typeface="Arial"/>
            </a:endParaRPr>
          </a:p>
          <a:p>
            <a:pPr marL="266065" marR="44450" indent="-228600">
              <a:lnSpc>
                <a:spcPct val="110000"/>
              </a:lnSpc>
              <a:spcBef>
                <a:spcPts val="1010"/>
              </a:spcBef>
              <a:buChar char="•"/>
              <a:tabLst>
                <a:tab pos="266700" algn="l"/>
              </a:tabLst>
            </a:pPr>
            <a:r>
              <a:rPr dirty="0" sz="2400">
                <a:latin typeface="Arial"/>
                <a:cs typeface="Arial"/>
              </a:rPr>
              <a:t>Future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program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years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will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likely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expand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 pay-</a:t>
            </a:r>
            <a:r>
              <a:rPr dirty="0" sz="2400" spc="-20">
                <a:latin typeface="Arial"/>
                <a:cs typeface="Arial"/>
              </a:rPr>
              <a:t>for- </a:t>
            </a:r>
            <a:r>
              <a:rPr dirty="0" sz="2400">
                <a:latin typeface="Arial"/>
                <a:cs typeface="Arial"/>
              </a:rPr>
              <a:t>performance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program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focus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quality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outcomes. </a:t>
            </a:r>
            <a:r>
              <a:rPr dirty="0" sz="2400">
                <a:latin typeface="Arial"/>
                <a:cs typeface="Arial"/>
              </a:rPr>
              <a:t>Incentive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payments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will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tied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performance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and/or </a:t>
            </a:r>
            <a:r>
              <a:rPr dirty="0" sz="2400">
                <a:latin typeface="Arial"/>
                <a:cs typeface="Arial"/>
              </a:rPr>
              <a:t>improvement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current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health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outcomes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 </a:t>
            </a:r>
            <a:r>
              <a:rPr dirty="0" sz="2400" spc="-10">
                <a:latin typeface="Arial"/>
                <a:cs typeface="Arial"/>
              </a:rPr>
              <a:t>metrics.</a:t>
            </a:r>
            <a:endParaRPr sz="2400">
              <a:latin typeface="Arial"/>
              <a:cs typeface="Arial"/>
            </a:endParaRPr>
          </a:p>
          <a:p>
            <a:pPr marL="266065" marR="30480" indent="-228600">
              <a:lnSpc>
                <a:spcPct val="110000"/>
              </a:lnSpc>
              <a:spcBef>
                <a:spcPts val="994"/>
              </a:spcBef>
              <a:buChar char="•"/>
              <a:tabLst>
                <a:tab pos="266700" algn="l"/>
              </a:tabLst>
            </a:pPr>
            <a:r>
              <a:rPr dirty="0" sz="2400">
                <a:latin typeface="Arial"/>
                <a:cs typeface="Arial"/>
              </a:rPr>
              <a:t>Be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look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out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communications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about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potential </a:t>
            </a:r>
            <a:r>
              <a:rPr dirty="0" sz="2400">
                <a:latin typeface="Arial"/>
                <a:cs typeface="Arial"/>
              </a:rPr>
              <a:t>changes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2023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measurement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year.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  <a:tabLst>
                <a:tab pos="789305" algn="l"/>
                <a:tab pos="1626235" algn="l"/>
                <a:tab pos="2487295" algn="l"/>
              </a:tabLst>
            </a:pPr>
            <a:r>
              <a:rPr dirty="0"/>
              <a:t>Eureka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Fairfield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Redding</a:t>
            </a:r>
            <a:r>
              <a:rPr dirty="0" spc="145"/>
              <a:t>  </a:t>
            </a:r>
            <a:r>
              <a:rPr dirty="0" spc="-50"/>
              <a:t>|</a:t>
            </a:r>
            <a:r>
              <a:rPr dirty="0"/>
              <a:t>	Santa</a:t>
            </a:r>
            <a:r>
              <a:rPr dirty="0" spc="-20"/>
              <a:t> Rosa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280" rIns="0" bIns="0" rtlCol="0" vert="horz">
            <a:spAutoFit/>
          </a:bodyPr>
          <a:lstStyle/>
          <a:p>
            <a:pPr marL="321310">
              <a:lnSpc>
                <a:spcPct val="100000"/>
              </a:lnSpc>
              <a:spcBef>
                <a:spcPts val="100"/>
              </a:spcBef>
            </a:pPr>
            <a:r>
              <a:rPr dirty="0"/>
              <a:t>ECM</a:t>
            </a:r>
            <a:r>
              <a:rPr dirty="0" spc="-25"/>
              <a:t> </a:t>
            </a:r>
            <a:r>
              <a:rPr dirty="0"/>
              <a:t>QIP</a:t>
            </a:r>
            <a:r>
              <a:rPr dirty="0" spc="-90"/>
              <a:t> </a:t>
            </a:r>
            <a:r>
              <a:rPr dirty="0"/>
              <a:t>Future</a:t>
            </a:r>
            <a:r>
              <a:rPr dirty="0" spc="-35"/>
              <a:t> </a:t>
            </a:r>
            <a:r>
              <a:rPr dirty="0" spc="-10"/>
              <a:t>Changes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908613" y="6636585"/>
            <a:ext cx="218440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25"/>
              </a:lnSpc>
              <a:tabLst>
                <a:tab pos="776605" algn="l"/>
                <a:tab pos="1613535" algn="l"/>
              </a:tabLst>
            </a:pPr>
            <a:r>
              <a:rPr dirty="0" sz="1200">
                <a:latin typeface="Arial"/>
                <a:cs typeface="Arial"/>
              </a:rPr>
              <a:t>Eureka</a:t>
            </a:r>
            <a:r>
              <a:rPr dirty="0" sz="1200" spc="150">
                <a:latin typeface="Arial"/>
                <a:cs typeface="Arial"/>
              </a:rPr>
              <a:t>  </a:t>
            </a:r>
            <a:r>
              <a:rPr dirty="0" sz="1200" spc="-50">
                <a:latin typeface="Arial"/>
                <a:cs typeface="Arial"/>
              </a:rPr>
              <a:t>|</a:t>
            </a:r>
            <a:r>
              <a:rPr dirty="0" sz="1200">
                <a:latin typeface="Arial"/>
                <a:cs typeface="Arial"/>
              </a:rPr>
              <a:t>	Fairfield</a:t>
            </a:r>
            <a:r>
              <a:rPr dirty="0" sz="1200" spc="150">
                <a:latin typeface="Arial"/>
                <a:cs typeface="Arial"/>
              </a:rPr>
              <a:t>  </a:t>
            </a:r>
            <a:r>
              <a:rPr dirty="0" sz="1200" spc="-50">
                <a:latin typeface="Arial"/>
                <a:cs typeface="Arial"/>
              </a:rPr>
              <a:t>|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Redding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9144000" cy="1329055"/>
            <a:chOff x="0" y="0"/>
            <a:chExt cx="9144000" cy="1329055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9144000" cy="914400"/>
            </a:xfrm>
            <a:custGeom>
              <a:avLst/>
              <a:gdLst/>
              <a:ahLst/>
              <a:cxnLst/>
              <a:rect l="l" t="t" r="r" b="b"/>
              <a:pathLst>
                <a:path w="9144000" h="914400">
                  <a:moveTo>
                    <a:pt x="91440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9144000" y="9144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167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821179" y="94488"/>
              <a:ext cx="5852160" cy="1125220"/>
            </a:xfrm>
            <a:custGeom>
              <a:avLst/>
              <a:gdLst/>
              <a:ahLst/>
              <a:cxnLst/>
              <a:rect l="l" t="t" r="r" b="b"/>
              <a:pathLst>
                <a:path w="5852159" h="1125220">
                  <a:moveTo>
                    <a:pt x="5852160" y="0"/>
                  </a:moveTo>
                  <a:lnTo>
                    <a:pt x="0" y="0"/>
                  </a:lnTo>
                  <a:lnTo>
                    <a:pt x="0" y="843534"/>
                  </a:lnTo>
                  <a:lnTo>
                    <a:pt x="2926080" y="1124712"/>
                  </a:lnTo>
                  <a:lnTo>
                    <a:pt x="5852160" y="843534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467AB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068" y="120395"/>
              <a:ext cx="731519" cy="1208531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31123" y="6100571"/>
            <a:ext cx="751331" cy="68579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721792" y="261158"/>
            <a:ext cx="2034539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Contact</a:t>
            </a:r>
            <a:r>
              <a:rPr dirty="0" spc="-50"/>
              <a:t> </a:t>
            </a:r>
            <a:r>
              <a:rPr dirty="0" spc="-25"/>
              <a:t>Us</a:t>
            </a:r>
          </a:p>
        </p:txBody>
      </p:sp>
      <p:sp>
        <p:nvSpPr>
          <p:cNvPr id="9" name="object 9" descr=""/>
          <p:cNvSpPr/>
          <p:nvPr/>
        </p:nvSpPr>
        <p:spPr>
          <a:xfrm>
            <a:off x="2078735" y="140207"/>
            <a:ext cx="806450" cy="757555"/>
          </a:xfrm>
          <a:custGeom>
            <a:avLst/>
            <a:gdLst/>
            <a:ahLst/>
            <a:cxnLst/>
            <a:rect l="l" t="t" r="r" b="b"/>
            <a:pathLst>
              <a:path w="806450" h="757555">
                <a:moveTo>
                  <a:pt x="403098" y="0"/>
                </a:moveTo>
                <a:lnTo>
                  <a:pt x="352533" y="2950"/>
                </a:lnTo>
                <a:lnTo>
                  <a:pt x="303842" y="11566"/>
                </a:lnTo>
                <a:lnTo>
                  <a:pt x="257404" y="25491"/>
                </a:lnTo>
                <a:lnTo>
                  <a:pt x="213596" y="44372"/>
                </a:lnTo>
                <a:lnTo>
                  <a:pt x="172796" y="67853"/>
                </a:lnTo>
                <a:lnTo>
                  <a:pt x="135382" y="95579"/>
                </a:lnTo>
                <a:lnTo>
                  <a:pt x="101730" y="127195"/>
                </a:lnTo>
                <a:lnTo>
                  <a:pt x="72220" y="162347"/>
                </a:lnTo>
                <a:lnTo>
                  <a:pt x="47228" y="200679"/>
                </a:lnTo>
                <a:lnTo>
                  <a:pt x="27132" y="241837"/>
                </a:lnTo>
                <a:lnTo>
                  <a:pt x="12310" y="285465"/>
                </a:lnTo>
                <a:lnTo>
                  <a:pt x="3140" y="331209"/>
                </a:lnTo>
                <a:lnTo>
                  <a:pt x="0" y="378714"/>
                </a:lnTo>
                <a:lnTo>
                  <a:pt x="3140" y="426218"/>
                </a:lnTo>
                <a:lnTo>
                  <a:pt x="12310" y="471962"/>
                </a:lnTo>
                <a:lnTo>
                  <a:pt x="27132" y="515590"/>
                </a:lnTo>
                <a:lnTo>
                  <a:pt x="47228" y="556748"/>
                </a:lnTo>
                <a:lnTo>
                  <a:pt x="72220" y="595080"/>
                </a:lnTo>
                <a:lnTo>
                  <a:pt x="101730" y="630232"/>
                </a:lnTo>
                <a:lnTo>
                  <a:pt x="135382" y="661848"/>
                </a:lnTo>
                <a:lnTo>
                  <a:pt x="172796" y="689574"/>
                </a:lnTo>
                <a:lnTo>
                  <a:pt x="213596" y="713055"/>
                </a:lnTo>
                <a:lnTo>
                  <a:pt x="257404" y="731936"/>
                </a:lnTo>
                <a:lnTo>
                  <a:pt x="303842" y="745861"/>
                </a:lnTo>
                <a:lnTo>
                  <a:pt x="352533" y="754477"/>
                </a:lnTo>
                <a:lnTo>
                  <a:pt x="403098" y="757428"/>
                </a:lnTo>
                <a:lnTo>
                  <a:pt x="453662" y="754477"/>
                </a:lnTo>
                <a:lnTo>
                  <a:pt x="502353" y="745861"/>
                </a:lnTo>
                <a:lnTo>
                  <a:pt x="548791" y="731936"/>
                </a:lnTo>
                <a:lnTo>
                  <a:pt x="592599" y="713055"/>
                </a:lnTo>
                <a:lnTo>
                  <a:pt x="633399" y="689574"/>
                </a:lnTo>
                <a:lnTo>
                  <a:pt x="670813" y="661848"/>
                </a:lnTo>
                <a:lnTo>
                  <a:pt x="704465" y="630232"/>
                </a:lnTo>
                <a:lnTo>
                  <a:pt x="733975" y="595080"/>
                </a:lnTo>
                <a:lnTo>
                  <a:pt x="758967" y="556748"/>
                </a:lnTo>
                <a:lnTo>
                  <a:pt x="779063" y="515590"/>
                </a:lnTo>
                <a:lnTo>
                  <a:pt x="793885" y="471962"/>
                </a:lnTo>
                <a:lnTo>
                  <a:pt x="803055" y="426218"/>
                </a:lnTo>
                <a:lnTo>
                  <a:pt x="806196" y="378714"/>
                </a:lnTo>
                <a:lnTo>
                  <a:pt x="803055" y="331209"/>
                </a:lnTo>
                <a:lnTo>
                  <a:pt x="793885" y="285465"/>
                </a:lnTo>
                <a:lnTo>
                  <a:pt x="779063" y="241837"/>
                </a:lnTo>
                <a:lnTo>
                  <a:pt x="758967" y="200679"/>
                </a:lnTo>
                <a:lnTo>
                  <a:pt x="733975" y="162347"/>
                </a:lnTo>
                <a:lnTo>
                  <a:pt x="704465" y="127195"/>
                </a:lnTo>
                <a:lnTo>
                  <a:pt x="670813" y="95579"/>
                </a:lnTo>
                <a:lnTo>
                  <a:pt x="633399" y="67853"/>
                </a:lnTo>
                <a:lnTo>
                  <a:pt x="592599" y="44372"/>
                </a:lnTo>
                <a:lnTo>
                  <a:pt x="548791" y="25491"/>
                </a:lnTo>
                <a:lnTo>
                  <a:pt x="502353" y="11566"/>
                </a:lnTo>
                <a:lnTo>
                  <a:pt x="453662" y="2950"/>
                </a:lnTo>
                <a:lnTo>
                  <a:pt x="403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2368730" y="283967"/>
            <a:ext cx="22288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6E2C3D"/>
                </a:solidFill>
                <a:latin typeface="Arial"/>
                <a:cs typeface="Arial"/>
              </a:rPr>
              <a:t>6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0" y="3520440"/>
            <a:ext cx="6326505" cy="3343910"/>
            <a:chOff x="0" y="3520440"/>
            <a:chExt cx="6326505" cy="334391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520440"/>
              <a:ext cx="5134355" cy="3337559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4988052" y="5943600"/>
              <a:ext cx="990600" cy="914400"/>
            </a:xfrm>
            <a:custGeom>
              <a:avLst/>
              <a:gdLst/>
              <a:ahLst/>
              <a:cxnLst/>
              <a:rect l="l" t="t" r="r" b="b"/>
              <a:pathLst>
                <a:path w="990600" h="914400">
                  <a:moveTo>
                    <a:pt x="495300" y="0"/>
                  </a:moveTo>
                  <a:lnTo>
                    <a:pt x="444658" y="2360"/>
                  </a:lnTo>
                  <a:lnTo>
                    <a:pt x="395480" y="9288"/>
                  </a:lnTo>
                  <a:lnTo>
                    <a:pt x="348013" y="20555"/>
                  </a:lnTo>
                  <a:lnTo>
                    <a:pt x="302507" y="35929"/>
                  </a:lnTo>
                  <a:lnTo>
                    <a:pt x="259211" y="55182"/>
                  </a:lnTo>
                  <a:lnTo>
                    <a:pt x="218373" y="78083"/>
                  </a:lnTo>
                  <a:lnTo>
                    <a:pt x="180243" y="104403"/>
                  </a:lnTo>
                  <a:lnTo>
                    <a:pt x="145070" y="133911"/>
                  </a:lnTo>
                  <a:lnTo>
                    <a:pt x="113102" y="166379"/>
                  </a:lnTo>
                  <a:lnTo>
                    <a:pt x="84589" y="201576"/>
                  </a:lnTo>
                  <a:lnTo>
                    <a:pt x="59780" y="239272"/>
                  </a:lnTo>
                  <a:lnTo>
                    <a:pt x="38923" y="279238"/>
                  </a:lnTo>
                  <a:lnTo>
                    <a:pt x="22267" y="321243"/>
                  </a:lnTo>
                  <a:lnTo>
                    <a:pt x="10062" y="365059"/>
                  </a:lnTo>
                  <a:lnTo>
                    <a:pt x="2557" y="410454"/>
                  </a:lnTo>
                  <a:lnTo>
                    <a:pt x="0" y="457200"/>
                  </a:lnTo>
                  <a:lnTo>
                    <a:pt x="2557" y="503945"/>
                  </a:lnTo>
                  <a:lnTo>
                    <a:pt x="10062" y="549340"/>
                  </a:lnTo>
                  <a:lnTo>
                    <a:pt x="22267" y="593156"/>
                  </a:lnTo>
                  <a:lnTo>
                    <a:pt x="38923" y="635161"/>
                  </a:lnTo>
                  <a:lnTo>
                    <a:pt x="59780" y="675127"/>
                  </a:lnTo>
                  <a:lnTo>
                    <a:pt x="84589" y="712823"/>
                  </a:lnTo>
                  <a:lnTo>
                    <a:pt x="113102" y="748020"/>
                  </a:lnTo>
                  <a:lnTo>
                    <a:pt x="145070" y="780488"/>
                  </a:lnTo>
                  <a:lnTo>
                    <a:pt x="180243" y="809996"/>
                  </a:lnTo>
                  <a:lnTo>
                    <a:pt x="218373" y="836316"/>
                  </a:lnTo>
                  <a:lnTo>
                    <a:pt x="259211" y="859217"/>
                  </a:lnTo>
                  <a:lnTo>
                    <a:pt x="302507" y="878470"/>
                  </a:lnTo>
                  <a:lnTo>
                    <a:pt x="348013" y="893844"/>
                  </a:lnTo>
                  <a:lnTo>
                    <a:pt x="395480" y="905111"/>
                  </a:lnTo>
                  <a:lnTo>
                    <a:pt x="444658" y="912039"/>
                  </a:lnTo>
                  <a:lnTo>
                    <a:pt x="495300" y="914400"/>
                  </a:lnTo>
                  <a:lnTo>
                    <a:pt x="545941" y="912039"/>
                  </a:lnTo>
                  <a:lnTo>
                    <a:pt x="595119" y="905111"/>
                  </a:lnTo>
                  <a:lnTo>
                    <a:pt x="642586" y="893844"/>
                  </a:lnTo>
                  <a:lnTo>
                    <a:pt x="688092" y="878470"/>
                  </a:lnTo>
                  <a:lnTo>
                    <a:pt x="731388" y="859217"/>
                  </a:lnTo>
                  <a:lnTo>
                    <a:pt x="772226" y="836316"/>
                  </a:lnTo>
                  <a:lnTo>
                    <a:pt x="810356" y="809996"/>
                  </a:lnTo>
                  <a:lnTo>
                    <a:pt x="845529" y="780488"/>
                  </a:lnTo>
                  <a:lnTo>
                    <a:pt x="877497" y="748020"/>
                  </a:lnTo>
                  <a:lnTo>
                    <a:pt x="906010" y="712823"/>
                  </a:lnTo>
                  <a:lnTo>
                    <a:pt x="930819" y="675127"/>
                  </a:lnTo>
                  <a:lnTo>
                    <a:pt x="951676" y="635161"/>
                  </a:lnTo>
                  <a:lnTo>
                    <a:pt x="968332" y="593156"/>
                  </a:lnTo>
                  <a:lnTo>
                    <a:pt x="980537" y="549340"/>
                  </a:lnTo>
                  <a:lnTo>
                    <a:pt x="988042" y="503945"/>
                  </a:lnTo>
                  <a:lnTo>
                    <a:pt x="990600" y="457200"/>
                  </a:lnTo>
                  <a:lnTo>
                    <a:pt x="988042" y="410454"/>
                  </a:lnTo>
                  <a:lnTo>
                    <a:pt x="980537" y="365059"/>
                  </a:lnTo>
                  <a:lnTo>
                    <a:pt x="968332" y="321243"/>
                  </a:lnTo>
                  <a:lnTo>
                    <a:pt x="951676" y="279238"/>
                  </a:lnTo>
                  <a:lnTo>
                    <a:pt x="930819" y="239272"/>
                  </a:lnTo>
                  <a:lnTo>
                    <a:pt x="906010" y="201576"/>
                  </a:lnTo>
                  <a:lnTo>
                    <a:pt x="877497" y="166379"/>
                  </a:lnTo>
                  <a:lnTo>
                    <a:pt x="845529" y="133911"/>
                  </a:lnTo>
                  <a:lnTo>
                    <a:pt x="810356" y="104403"/>
                  </a:lnTo>
                  <a:lnTo>
                    <a:pt x="772226" y="78083"/>
                  </a:lnTo>
                  <a:lnTo>
                    <a:pt x="731388" y="55182"/>
                  </a:lnTo>
                  <a:lnTo>
                    <a:pt x="688092" y="35929"/>
                  </a:lnTo>
                  <a:lnTo>
                    <a:pt x="642586" y="20555"/>
                  </a:lnTo>
                  <a:lnTo>
                    <a:pt x="595119" y="9288"/>
                  </a:lnTo>
                  <a:lnTo>
                    <a:pt x="545941" y="2360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6662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988052" y="5943600"/>
              <a:ext cx="990600" cy="914400"/>
            </a:xfrm>
            <a:custGeom>
              <a:avLst/>
              <a:gdLst/>
              <a:ahLst/>
              <a:cxnLst/>
              <a:rect l="l" t="t" r="r" b="b"/>
              <a:pathLst>
                <a:path w="990600" h="914400">
                  <a:moveTo>
                    <a:pt x="0" y="457200"/>
                  </a:moveTo>
                  <a:lnTo>
                    <a:pt x="2557" y="410454"/>
                  </a:lnTo>
                  <a:lnTo>
                    <a:pt x="10062" y="365059"/>
                  </a:lnTo>
                  <a:lnTo>
                    <a:pt x="22267" y="321243"/>
                  </a:lnTo>
                  <a:lnTo>
                    <a:pt x="38923" y="279238"/>
                  </a:lnTo>
                  <a:lnTo>
                    <a:pt x="59780" y="239272"/>
                  </a:lnTo>
                  <a:lnTo>
                    <a:pt x="84589" y="201576"/>
                  </a:lnTo>
                  <a:lnTo>
                    <a:pt x="113102" y="166379"/>
                  </a:lnTo>
                  <a:lnTo>
                    <a:pt x="145070" y="133911"/>
                  </a:lnTo>
                  <a:lnTo>
                    <a:pt x="180243" y="104403"/>
                  </a:lnTo>
                  <a:lnTo>
                    <a:pt x="218373" y="78083"/>
                  </a:lnTo>
                  <a:lnTo>
                    <a:pt x="259211" y="55182"/>
                  </a:lnTo>
                  <a:lnTo>
                    <a:pt x="302507" y="35929"/>
                  </a:lnTo>
                  <a:lnTo>
                    <a:pt x="348013" y="20555"/>
                  </a:lnTo>
                  <a:lnTo>
                    <a:pt x="395480" y="9288"/>
                  </a:lnTo>
                  <a:lnTo>
                    <a:pt x="444658" y="2360"/>
                  </a:lnTo>
                  <a:lnTo>
                    <a:pt x="495300" y="0"/>
                  </a:lnTo>
                  <a:lnTo>
                    <a:pt x="545941" y="2360"/>
                  </a:lnTo>
                  <a:lnTo>
                    <a:pt x="595119" y="9288"/>
                  </a:lnTo>
                  <a:lnTo>
                    <a:pt x="642586" y="20555"/>
                  </a:lnTo>
                  <a:lnTo>
                    <a:pt x="688092" y="35929"/>
                  </a:lnTo>
                  <a:lnTo>
                    <a:pt x="731388" y="55182"/>
                  </a:lnTo>
                  <a:lnTo>
                    <a:pt x="772226" y="78083"/>
                  </a:lnTo>
                  <a:lnTo>
                    <a:pt x="810356" y="104403"/>
                  </a:lnTo>
                  <a:lnTo>
                    <a:pt x="845529" y="133911"/>
                  </a:lnTo>
                  <a:lnTo>
                    <a:pt x="877497" y="166379"/>
                  </a:lnTo>
                  <a:lnTo>
                    <a:pt x="906010" y="201576"/>
                  </a:lnTo>
                  <a:lnTo>
                    <a:pt x="930819" y="239272"/>
                  </a:lnTo>
                  <a:lnTo>
                    <a:pt x="951676" y="279238"/>
                  </a:lnTo>
                  <a:lnTo>
                    <a:pt x="968332" y="321243"/>
                  </a:lnTo>
                  <a:lnTo>
                    <a:pt x="980537" y="365059"/>
                  </a:lnTo>
                  <a:lnTo>
                    <a:pt x="988042" y="410454"/>
                  </a:lnTo>
                  <a:lnTo>
                    <a:pt x="990600" y="457200"/>
                  </a:lnTo>
                  <a:lnTo>
                    <a:pt x="988042" y="503945"/>
                  </a:lnTo>
                  <a:lnTo>
                    <a:pt x="980537" y="549340"/>
                  </a:lnTo>
                  <a:lnTo>
                    <a:pt x="968332" y="593156"/>
                  </a:lnTo>
                  <a:lnTo>
                    <a:pt x="951676" y="635161"/>
                  </a:lnTo>
                  <a:lnTo>
                    <a:pt x="930819" y="675127"/>
                  </a:lnTo>
                  <a:lnTo>
                    <a:pt x="906010" y="712823"/>
                  </a:lnTo>
                  <a:lnTo>
                    <a:pt x="877497" y="748020"/>
                  </a:lnTo>
                  <a:lnTo>
                    <a:pt x="845529" y="780488"/>
                  </a:lnTo>
                  <a:lnTo>
                    <a:pt x="810356" y="809996"/>
                  </a:lnTo>
                  <a:lnTo>
                    <a:pt x="772226" y="836316"/>
                  </a:lnTo>
                  <a:lnTo>
                    <a:pt x="731388" y="859217"/>
                  </a:lnTo>
                  <a:lnTo>
                    <a:pt x="688092" y="878470"/>
                  </a:lnTo>
                  <a:lnTo>
                    <a:pt x="642586" y="893844"/>
                  </a:lnTo>
                  <a:lnTo>
                    <a:pt x="595119" y="905111"/>
                  </a:lnTo>
                  <a:lnTo>
                    <a:pt x="545941" y="912039"/>
                  </a:lnTo>
                  <a:lnTo>
                    <a:pt x="495300" y="914400"/>
                  </a:lnTo>
                  <a:lnTo>
                    <a:pt x="444658" y="912039"/>
                  </a:lnTo>
                  <a:lnTo>
                    <a:pt x="395480" y="905111"/>
                  </a:lnTo>
                  <a:lnTo>
                    <a:pt x="348013" y="893844"/>
                  </a:lnTo>
                  <a:lnTo>
                    <a:pt x="302507" y="878470"/>
                  </a:lnTo>
                  <a:lnTo>
                    <a:pt x="259211" y="859217"/>
                  </a:lnTo>
                  <a:lnTo>
                    <a:pt x="218373" y="836316"/>
                  </a:lnTo>
                  <a:lnTo>
                    <a:pt x="180243" y="809996"/>
                  </a:lnTo>
                  <a:lnTo>
                    <a:pt x="145070" y="780488"/>
                  </a:lnTo>
                  <a:lnTo>
                    <a:pt x="113102" y="748020"/>
                  </a:lnTo>
                  <a:lnTo>
                    <a:pt x="84589" y="712823"/>
                  </a:lnTo>
                  <a:lnTo>
                    <a:pt x="59780" y="675127"/>
                  </a:lnTo>
                  <a:lnTo>
                    <a:pt x="38923" y="635161"/>
                  </a:lnTo>
                  <a:lnTo>
                    <a:pt x="22267" y="593156"/>
                  </a:lnTo>
                  <a:lnTo>
                    <a:pt x="10062" y="549340"/>
                  </a:lnTo>
                  <a:lnTo>
                    <a:pt x="2557" y="503945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6E2C3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631179" y="6160008"/>
              <a:ext cx="695325" cy="698500"/>
            </a:xfrm>
            <a:custGeom>
              <a:avLst/>
              <a:gdLst/>
              <a:ahLst/>
              <a:cxnLst/>
              <a:rect l="l" t="t" r="r" b="b"/>
              <a:pathLst>
                <a:path w="695325" h="698500">
                  <a:moveTo>
                    <a:pt x="347472" y="0"/>
                  </a:moveTo>
                  <a:lnTo>
                    <a:pt x="300320" y="3185"/>
                  </a:lnTo>
                  <a:lnTo>
                    <a:pt x="255098" y="12466"/>
                  </a:lnTo>
                  <a:lnTo>
                    <a:pt x="212217" y="27425"/>
                  </a:lnTo>
                  <a:lnTo>
                    <a:pt x="172093" y="47647"/>
                  </a:lnTo>
                  <a:lnTo>
                    <a:pt x="135139" y="72716"/>
                  </a:lnTo>
                  <a:lnTo>
                    <a:pt x="101769" y="102217"/>
                  </a:lnTo>
                  <a:lnTo>
                    <a:pt x="72398" y="135733"/>
                  </a:lnTo>
                  <a:lnTo>
                    <a:pt x="47438" y="172849"/>
                  </a:lnTo>
                  <a:lnTo>
                    <a:pt x="27305" y="213149"/>
                  </a:lnTo>
                  <a:lnTo>
                    <a:pt x="12411" y="256218"/>
                  </a:lnTo>
                  <a:lnTo>
                    <a:pt x="3171" y="301638"/>
                  </a:lnTo>
                  <a:lnTo>
                    <a:pt x="0" y="348995"/>
                  </a:lnTo>
                  <a:lnTo>
                    <a:pt x="3171" y="396353"/>
                  </a:lnTo>
                  <a:lnTo>
                    <a:pt x="12411" y="441773"/>
                  </a:lnTo>
                  <a:lnTo>
                    <a:pt x="27305" y="484842"/>
                  </a:lnTo>
                  <a:lnTo>
                    <a:pt x="47438" y="525142"/>
                  </a:lnTo>
                  <a:lnTo>
                    <a:pt x="72398" y="562258"/>
                  </a:lnTo>
                  <a:lnTo>
                    <a:pt x="101769" y="595774"/>
                  </a:lnTo>
                  <a:lnTo>
                    <a:pt x="135139" y="625275"/>
                  </a:lnTo>
                  <a:lnTo>
                    <a:pt x="172093" y="650344"/>
                  </a:lnTo>
                  <a:lnTo>
                    <a:pt x="212217" y="670566"/>
                  </a:lnTo>
                  <a:lnTo>
                    <a:pt x="255098" y="685525"/>
                  </a:lnTo>
                  <a:lnTo>
                    <a:pt x="300320" y="694806"/>
                  </a:lnTo>
                  <a:lnTo>
                    <a:pt x="347472" y="697991"/>
                  </a:lnTo>
                  <a:lnTo>
                    <a:pt x="394623" y="694806"/>
                  </a:lnTo>
                  <a:lnTo>
                    <a:pt x="439845" y="685525"/>
                  </a:lnTo>
                  <a:lnTo>
                    <a:pt x="482726" y="670566"/>
                  </a:lnTo>
                  <a:lnTo>
                    <a:pt x="522850" y="650344"/>
                  </a:lnTo>
                  <a:lnTo>
                    <a:pt x="559804" y="625275"/>
                  </a:lnTo>
                  <a:lnTo>
                    <a:pt x="593174" y="595774"/>
                  </a:lnTo>
                  <a:lnTo>
                    <a:pt x="622545" y="562258"/>
                  </a:lnTo>
                  <a:lnTo>
                    <a:pt x="647505" y="525142"/>
                  </a:lnTo>
                  <a:lnTo>
                    <a:pt x="667638" y="484842"/>
                  </a:lnTo>
                  <a:lnTo>
                    <a:pt x="682532" y="441773"/>
                  </a:lnTo>
                  <a:lnTo>
                    <a:pt x="691772" y="396353"/>
                  </a:lnTo>
                  <a:lnTo>
                    <a:pt x="694944" y="348995"/>
                  </a:lnTo>
                  <a:lnTo>
                    <a:pt x="691772" y="301638"/>
                  </a:lnTo>
                  <a:lnTo>
                    <a:pt x="682532" y="256218"/>
                  </a:lnTo>
                  <a:lnTo>
                    <a:pt x="667638" y="213149"/>
                  </a:lnTo>
                  <a:lnTo>
                    <a:pt x="647505" y="172849"/>
                  </a:lnTo>
                  <a:lnTo>
                    <a:pt x="622545" y="135733"/>
                  </a:lnTo>
                  <a:lnTo>
                    <a:pt x="593174" y="102217"/>
                  </a:lnTo>
                  <a:lnTo>
                    <a:pt x="559804" y="72716"/>
                  </a:lnTo>
                  <a:lnTo>
                    <a:pt x="522850" y="47647"/>
                  </a:lnTo>
                  <a:lnTo>
                    <a:pt x="482726" y="27425"/>
                  </a:lnTo>
                  <a:lnTo>
                    <a:pt x="439845" y="12466"/>
                  </a:lnTo>
                  <a:lnTo>
                    <a:pt x="394623" y="3185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6E2C3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78741" y="1472906"/>
            <a:ext cx="5410200" cy="1025525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u="sng" sz="1700" b="1">
                <a:solidFill>
                  <a:srgbClr val="6E2C3D"/>
                </a:solidFill>
                <a:uFill>
                  <a:solidFill>
                    <a:srgbClr val="6E2C3D"/>
                  </a:solidFill>
                </a:uFill>
                <a:latin typeface="Arial"/>
                <a:cs typeface="Arial"/>
              </a:rPr>
              <a:t>ECM</a:t>
            </a:r>
            <a:r>
              <a:rPr dirty="0" u="sng" sz="1700" spc="-25" b="1">
                <a:solidFill>
                  <a:srgbClr val="6E2C3D"/>
                </a:solidFill>
                <a:uFill>
                  <a:solidFill>
                    <a:srgbClr val="6E2C3D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700" b="1">
                <a:solidFill>
                  <a:srgbClr val="6E2C3D"/>
                </a:solidFill>
                <a:uFill>
                  <a:solidFill>
                    <a:srgbClr val="6E2C3D"/>
                  </a:solidFill>
                </a:uFill>
                <a:latin typeface="Arial"/>
                <a:cs typeface="Arial"/>
              </a:rPr>
              <a:t>QIP</a:t>
            </a:r>
            <a:r>
              <a:rPr dirty="0" u="sng" sz="1700" spc="-15" b="1">
                <a:solidFill>
                  <a:srgbClr val="6E2C3D"/>
                </a:solidFill>
                <a:uFill>
                  <a:solidFill>
                    <a:srgbClr val="6E2C3D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700" spc="-20" b="1">
                <a:solidFill>
                  <a:srgbClr val="6E2C3D"/>
                </a:solidFill>
                <a:uFill>
                  <a:solidFill>
                    <a:srgbClr val="6E2C3D"/>
                  </a:solidFill>
                </a:uFill>
                <a:latin typeface="Arial"/>
                <a:cs typeface="Arial"/>
              </a:rPr>
              <a:t>Team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1700" b="1" i="1">
                <a:latin typeface="Arial"/>
                <a:cs typeface="Arial"/>
              </a:rPr>
              <a:t>Amy</a:t>
            </a:r>
            <a:r>
              <a:rPr dirty="0" sz="1700" spc="-60" b="1" i="1">
                <a:latin typeface="Arial"/>
                <a:cs typeface="Arial"/>
              </a:rPr>
              <a:t> </a:t>
            </a:r>
            <a:r>
              <a:rPr dirty="0" sz="1700" b="1" i="1">
                <a:latin typeface="Arial"/>
                <a:cs typeface="Arial"/>
              </a:rPr>
              <a:t>McCune,</a:t>
            </a:r>
            <a:r>
              <a:rPr dirty="0" sz="1700" spc="-55" b="1" i="1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Manager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Quality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Improvement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Programs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700" b="1" i="1">
                <a:latin typeface="Arial"/>
                <a:cs typeface="Arial"/>
              </a:rPr>
              <a:t>Deanna</a:t>
            </a:r>
            <a:r>
              <a:rPr dirty="0" sz="1700" spc="-50" b="1" i="1">
                <a:latin typeface="Arial"/>
                <a:cs typeface="Arial"/>
              </a:rPr>
              <a:t> </a:t>
            </a:r>
            <a:r>
              <a:rPr dirty="0" sz="1700" b="1" i="1">
                <a:latin typeface="Arial"/>
                <a:cs typeface="Arial"/>
              </a:rPr>
              <a:t>Watson,</a:t>
            </a:r>
            <a:r>
              <a:rPr dirty="0" sz="1700" spc="-35" b="1" i="1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QIP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Program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Manager</a:t>
            </a:r>
            <a:endParaRPr sz="17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8732" y="2663043"/>
            <a:ext cx="3476625" cy="742315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dirty="0" u="sng" sz="1700" b="1">
                <a:solidFill>
                  <a:srgbClr val="6E2C3D"/>
                </a:solidFill>
                <a:uFill>
                  <a:solidFill>
                    <a:srgbClr val="6E2C3D"/>
                  </a:solidFill>
                </a:uFill>
                <a:latin typeface="Arial"/>
                <a:cs typeface="Arial"/>
              </a:rPr>
              <a:t>ECM</a:t>
            </a:r>
            <a:r>
              <a:rPr dirty="0" u="sng" sz="1700" spc="-30" b="1">
                <a:solidFill>
                  <a:srgbClr val="6E2C3D"/>
                </a:solidFill>
                <a:uFill>
                  <a:solidFill>
                    <a:srgbClr val="6E2C3D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700" b="1">
                <a:solidFill>
                  <a:srgbClr val="6E2C3D"/>
                </a:solidFill>
                <a:uFill>
                  <a:solidFill>
                    <a:srgbClr val="6E2C3D"/>
                  </a:solidFill>
                </a:uFill>
                <a:latin typeface="Arial"/>
                <a:cs typeface="Arial"/>
              </a:rPr>
              <a:t>QIP</a:t>
            </a:r>
            <a:r>
              <a:rPr dirty="0" u="sng" sz="1700" spc="-25" b="1">
                <a:solidFill>
                  <a:srgbClr val="6E2C3D"/>
                </a:solidFill>
                <a:uFill>
                  <a:solidFill>
                    <a:srgbClr val="6E2C3D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700" b="1">
                <a:solidFill>
                  <a:srgbClr val="6E2C3D"/>
                </a:solidFill>
                <a:uFill>
                  <a:solidFill>
                    <a:srgbClr val="6E2C3D"/>
                  </a:solidFill>
                </a:uFill>
                <a:latin typeface="Arial"/>
                <a:cs typeface="Arial"/>
              </a:rPr>
              <a:t>Related</a:t>
            </a:r>
            <a:r>
              <a:rPr dirty="0" u="sng" sz="1700" spc="-15" b="1">
                <a:solidFill>
                  <a:srgbClr val="6E2C3D"/>
                </a:solidFill>
                <a:uFill>
                  <a:solidFill>
                    <a:srgbClr val="6E2C3D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700" spc="-10" b="1">
                <a:solidFill>
                  <a:srgbClr val="6E2C3D"/>
                </a:solidFill>
                <a:uFill>
                  <a:solidFill>
                    <a:srgbClr val="6E2C3D"/>
                  </a:solidFill>
                </a:uFill>
                <a:latin typeface="Arial"/>
                <a:cs typeface="Arial"/>
              </a:rPr>
              <a:t>Questions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700">
                <a:latin typeface="Arial"/>
                <a:cs typeface="Arial"/>
              </a:rPr>
              <a:t>Email: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u="sng" sz="17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5"/>
              </a:rPr>
              <a:t>ECMQIP@Partnershiphp.org</a:t>
            </a:r>
            <a:endParaRPr sz="17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891064" y="1506734"/>
            <a:ext cx="2977515" cy="1296035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 u="sng" sz="1700" b="1">
                <a:solidFill>
                  <a:srgbClr val="6E2C3D"/>
                </a:solidFill>
                <a:uFill>
                  <a:solidFill>
                    <a:srgbClr val="6E2C3D"/>
                  </a:solidFill>
                </a:uFill>
                <a:latin typeface="Arial"/>
                <a:cs typeface="Arial"/>
              </a:rPr>
              <a:t>ECM</a:t>
            </a:r>
            <a:r>
              <a:rPr dirty="0" u="sng" sz="1700" spc="-25" b="1">
                <a:solidFill>
                  <a:srgbClr val="6E2C3D"/>
                </a:solidFill>
                <a:uFill>
                  <a:solidFill>
                    <a:srgbClr val="6E2C3D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700" b="1">
                <a:solidFill>
                  <a:srgbClr val="6E2C3D"/>
                </a:solidFill>
                <a:uFill>
                  <a:solidFill>
                    <a:srgbClr val="6E2C3D"/>
                  </a:solidFill>
                </a:uFill>
                <a:latin typeface="Arial"/>
                <a:cs typeface="Arial"/>
              </a:rPr>
              <a:t>QIP</a:t>
            </a:r>
            <a:r>
              <a:rPr dirty="0" u="sng" sz="1700" spc="-15" b="1">
                <a:solidFill>
                  <a:srgbClr val="6E2C3D"/>
                </a:solidFill>
                <a:uFill>
                  <a:solidFill>
                    <a:srgbClr val="6E2C3D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700" spc="-10" b="1">
                <a:solidFill>
                  <a:srgbClr val="6E2C3D"/>
                </a:solidFill>
                <a:uFill>
                  <a:solidFill>
                    <a:srgbClr val="6E2C3D"/>
                  </a:solidFill>
                </a:uFill>
                <a:latin typeface="Arial"/>
                <a:cs typeface="Arial"/>
              </a:rPr>
              <a:t>Webpage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ts val="1730"/>
              </a:lnSpc>
              <a:spcBef>
                <a:spcPts val="630"/>
              </a:spcBef>
            </a:pPr>
            <a:r>
              <a:rPr dirty="0" u="sng" sz="16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6"/>
              </a:rPr>
              <a:t>http://www.partnershiphp.org/Pro</a:t>
            </a:r>
            <a:r>
              <a:rPr dirty="0" sz="1600" spc="-10">
                <a:solidFill>
                  <a:srgbClr val="0562C1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u="sng" sz="16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6"/>
              </a:rPr>
              <a:t>viders/Quality/Pages/ECM-</a:t>
            </a:r>
            <a:r>
              <a:rPr dirty="0" u="sng" sz="160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6"/>
              </a:rPr>
              <a:t>QIP-</a:t>
            </a:r>
            <a:r>
              <a:rPr dirty="0" sz="1600" spc="-20">
                <a:solidFill>
                  <a:srgbClr val="0562C1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u="sng" sz="160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6"/>
              </a:rPr>
              <a:t>Enhanced-Care-</a:t>
            </a:r>
            <a:r>
              <a:rPr dirty="0" sz="1600" spc="-20">
                <a:solidFill>
                  <a:srgbClr val="0562C1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u="sng" sz="16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6"/>
              </a:rPr>
              <a:t>Management.aspx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891064" y="3129795"/>
            <a:ext cx="2999740" cy="1515745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545"/>
              </a:spcBef>
            </a:pPr>
            <a:r>
              <a:rPr dirty="0" u="sng" sz="1700" b="1">
                <a:solidFill>
                  <a:srgbClr val="6E2C3D"/>
                </a:solidFill>
                <a:uFill>
                  <a:solidFill>
                    <a:srgbClr val="6E2C3D"/>
                  </a:solidFill>
                </a:uFill>
                <a:latin typeface="Arial"/>
                <a:cs typeface="Arial"/>
              </a:rPr>
              <a:t>ECM</a:t>
            </a:r>
            <a:r>
              <a:rPr dirty="0" u="sng" sz="1700" spc="-25" b="1">
                <a:solidFill>
                  <a:srgbClr val="6E2C3D"/>
                </a:solidFill>
                <a:uFill>
                  <a:solidFill>
                    <a:srgbClr val="6E2C3D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700" b="1">
                <a:solidFill>
                  <a:srgbClr val="6E2C3D"/>
                </a:solidFill>
                <a:uFill>
                  <a:solidFill>
                    <a:srgbClr val="6E2C3D"/>
                  </a:solidFill>
                </a:uFill>
                <a:latin typeface="Arial"/>
                <a:cs typeface="Arial"/>
              </a:rPr>
              <a:t>QIP</a:t>
            </a:r>
            <a:r>
              <a:rPr dirty="0" u="sng" sz="1700" spc="-15" b="1">
                <a:solidFill>
                  <a:srgbClr val="6E2C3D"/>
                </a:solidFill>
                <a:uFill>
                  <a:solidFill>
                    <a:srgbClr val="6E2C3D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700" spc="-10" b="1">
                <a:solidFill>
                  <a:srgbClr val="6E2C3D"/>
                </a:solidFill>
                <a:uFill>
                  <a:solidFill>
                    <a:srgbClr val="6E2C3D"/>
                  </a:solidFill>
                </a:uFill>
                <a:latin typeface="Arial"/>
                <a:cs typeface="Arial"/>
              </a:rPr>
              <a:t>Specifications</a:t>
            </a:r>
            <a:endParaRPr sz="1700">
              <a:latin typeface="Arial"/>
              <a:cs typeface="Arial"/>
            </a:endParaRPr>
          </a:p>
          <a:p>
            <a:pPr algn="just" marL="12700" marR="5080">
              <a:lnSpc>
                <a:spcPts val="1730"/>
              </a:lnSpc>
              <a:spcBef>
                <a:spcPts val="630"/>
              </a:spcBef>
            </a:pPr>
            <a:r>
              <a:rPr dirty="0" u="sng" sz="16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7"/>
              </a:rPr>
              <a:t>http://www.partnershiphp.org/Pro</a:t>
            </a:r>
            <a:r>
              <a:rPr dirty="0" sz="1600" spc="-10">
                <a:solidFill>
                  <a:srgbClr val="0562C1"/>
                </a:solidFill>
                <a:latin typeface="Arial"/>
                <a:cs typeface="Arial"/>
                <a:hlinkClick r:id="rId7"/>
              </a:rPr>
              <a:t> </a:t>
            </a:r>
            <a:r>
              <a:rPr dirty="0" u="sng" sz="16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7"/>
              </a:rPr>
              <a:t>viders/Quality/Documents/QIP%</a:t>
            </a:r>
            <a:r>
              <a:rPr dirty="0" sz="1600" spc="-10">
                <a:solidFill>
                  <a:srgbClr val="0562C1"/>
                </a:solidFill>
                <a:latin typeface="Arial"/>
                <a:cs typeface="Arial"/>
                <a:hlinkClick r:id="rId7"/>
              </a:rPr>
              <a:t> </a:t>
            </a:r>
            <a:r>
              <a:rPr dirty="0" u="sng" sz="16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7"/>
              </a:rPr>
              <a:t>202022/2022%20ECM%20QIP%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600"/>
              </a:lnSpc>
            </a:pPr>
            <a:r>
              <a:rPr dirty="0" u="sng" sz="16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7"/>
              </a:rPr>
              <a:t>20Program%20Specifications%2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25"/>
              </a:lnSpc>
            </a:pPr>
            <a:r>
              <a:rPr dirty="0" u="sng" sz="160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7"/>
              </a:rPr>
              <a:t>0-%20Final%20-</a:t>
            </a:r>
            <a:r>
              <a:rPr dirty="0" u="sng" sz="16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7"/>
              </a:rPr>
              <a:t>%202.22.22.pdf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203165" y="5069380"/>
            <a:ext cx="3734435" cy="17487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56540" marR="5080">
              <a:lnSpc>
                <a:spcPct val="100000"/>
              </a:lnSpc>
              <a:spcBef>
                <a:spcPts val="100"/>
              </a:spcBef>
            </a:pPr>
            <a:r>
              <a:rPr dirty="0" sz="1700">
                <a:latin typeface="Arial"/>
                <a:cs typeface="Arial"/>
              </a:rPr>
              <a:t>Specifications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are</a:t>
            </a:r>
            <a:r>
              <a:rPr dirty="0" sz="1700" spc="-2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subject</a:t>
            </a:r>
            <a:r>
              <a:rPr dirty="0" sz="1700" spc="-1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to</a:t>
            </a:r>
            <a:r>
              <a:rPr dirty="0" sz="1700" spc="-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change </a:t>
            </a:r>
            <a:r>
              <a:rPr dirty="0" sz="1700">
                <a:latin typeface="Arial"/>
                <a:cs typeface="Arial"/>
              </a:rPr>
              <a:t>based on DHCS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and PHC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direction.</a:t>
            </a:r>
            <a:endParaRPr sz="1700">
              <a:latin typeface="Arial"/>
              <a:cs typeface="Arial"/>
            </a:endParaRPr>
          </a:p>
          <a:p>
            <a:pPr algn="r" marL="678815" marR="18415" indent="-422275">
              <a:lnSpc>
                <a:spcPct val="100000"/>
              </a:lnSpc>
            </a:pPr>
            <a:r>
              <a:rPr dirty="0" sz="1700">
                <a:latin typeface="Arial"/>
                <a:cs typeface="Arial"/>
              </a:rPr>
              <a:t>Notification</a:t>
            </a:r>
            <a:r>
              <a:rPr dirty="0" sz="1700" spc="-1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of</a:t>
            </a:r>
            <a:r>
              <a:rPr dirty="0" sz="1700" spc="-1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changes will</a:t>
            </a:r>
            <a:r>
              <a:rPr dirty="0" sz="1700" spc="-1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be</a:t>
            </a:r>
            <a:r>
              <a:rPr dirty="0" sz="1700" spc="-10">
                <a:latin typeface="Arial"/>
                <a:cs typeface="Arial"/>
              </a:rPr>
              <a:t> </a:t>
            </a:r>
            <a:r>
              <a:rPr dirty="0" sz="1700" spc="-20">
                <a:latin typeface="Arial"/>
                <a:cs typeface="Arial"/>
              </a:rPr>
              <a:t>made </a:t>
            </a:r>
            <a:r>
              <a:rPr dirty="0" sz="1700">
                <a:latin typeface="Arial"/>
                <a:cs typeface="Arial"/>
              </a:rPr>
              <a:t>to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all</a:t>
            </a:r>
            <a:r>
              <a:rPr dirty="0" sz="1700" spc="-2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participating</a:t>
            </a:r>
            <a:r>
              <a:rPr dirty="0" sz="1700" spc="-2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providers</a:t>
            </a:r>
            <a:r>
              <a:rPr dirty="0" sz="1700" spc="-20">
                <a:latin typeface="Arial"/>
                <a:cs typeface="Arial"/>
              </a:rPr>
              <a:t> </a:t>
            </a:r>
            <a:r>
              <a:rPr dirty="0" sz="1700" spc="-25">
                <a:latin typeface="Arial"/>
                <a:cs typeface="Arial"/>
              </a:rPr>
              <a:t>via</a:t>
            </a:r>
            <a:endParaRPr sz="1700">
              <a:latin typeface="Arial"/>
              <a:cs typeface="Arial"/>
            </a:endParaRPr>
          </a:p>
          <a:p>
            <a:pPr marL="1162050">
              <a:lnSpc>
                <a:spcPct val="100000"/>
              </a:lnSpc>
            </a:pPr>
            <a:r>
              <a:rPr dirty="0" sz="1700">
                <a:latin typeface="Arial"/>
                <a:cs typeface="Arial"/>
              </a:rPr>
              <a:t>the ECM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QIP</a:t>
            </a:r>
            <a:r>
              <a:rPr dirty="0" sz="1700" spc="-2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team.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79705" algn="l"/>
              </a:tabLst>
            </a:pPr>
            <a:r>
              <a:rPr dirty="0" sz="1200" spc="-50">
                <a:latin typeface="Arial"/>
                <a:cs typeface="Arial"/>
              </a:rPr>
              <a:t>|</a:t>
            </a:r>
            <a:r>
              <a:rPr dirty="0" sz="1200">
                <a:latin typeface="Arial"/>
                <a:cs typeface="Arial"/>
              </a:rPr>
              <a:t>	Santa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Rosa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5418" rIns="0" bIns="0" rtlCol="0" vert="horz">
            <a:spAutoFit/>
          </a:bodyPr>
          <a:lstStyle/>
          <a:p>
            <a:pPr marL="1908810">
              <a:lnSpc>
                <a:spcPct val="100000"/>
              </a:lnSpc>
              <a:spcBef>
                <a:spcPts val="100"/>
              </a:spcBef>
            </a:pPr>
            <a:r>
              <a:rPr dirty="0" sz="3600" spc="-10"/>
              <a:t>Agenda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7893811" y="6257113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249680" y="1557527"/>
            <a:ext cx="7035165" cy="4427220"/>
            <a:chOff x="1249680" y="1557527"/>
            <a:chExt cx="7035165" cy="442722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9680" y="1557527"/>
              <a:ext cx="949451" cy="442721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3624" y="1676400"/>
              <a:ext cx="6720839" cy="513587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1951019" y="1709285"/>
            <a:ext cx="12782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Us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261872" y="1676412"/>
            <a:ext cx="7009130" cy="1257300"/>
            <a:chOff x="1261872" y="1676412"/>
            <a:chExt cx="7009130" cy="1257300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1872" y="1676412"/>
              <a:ext cx="629411" cy="62939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0720" y="2420112"/>
              <a:ext cx="6320027" cy="513587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2337784" y="2453102"/>
            <a:ext cx="24790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Guiding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Principles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1648967" y="2362212"/>
            <a:ext cx="6621780" cy="1301750"/>
            <a:chOff x="1648967" y="2362212"/>
            <a:chExt cx="6621780" cy="1301750"/>
          </a:xfrm>
        </p:grpSpPr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8967" y="2362212"/>
              <a:ext cx="629399" cy="62939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33599" y="3150108"/>
              <a:ext cx="6137148" cy="513587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2520885" y="3183196"/>
            <a:ext cx="30911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ECM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Benefit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Overview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1833372" y="3092195"/>
            <a:ext cx="6437630" cy="1301750"/>
            <a:chOff x="1833372" y="3092195"/>
            <a:chExt cx="6437630" cy="1301750"/>
          </a:xfrm>
        </p:grpSpPr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33372" y="3092195"/>
              <a:ext cx="627887" cy="629411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33600" y="3880103"/>
              <a:ext cx="6137148" cy="513587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2520885" y="3912827"/>
            <a:ext cx="48526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ECM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Improvement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1812035" y="3813047"/>
            <a:ext cx="6459220" cy="1310640"/>
            <a:chOff x="1812035" y="3813047"/>
            <a:chExt cx="6459220" cy="1310640"/>
          </a:xfrm>
        </p:grpSpPr>
        <p:pic>
          <p:nvPicPr>
            <p:cNvPr id="21" name="object 2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12035" y="3813047"/>
              <a:ext cx="629411" cy="629411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0720" y="4610100"/>
              <a:ext cx="6320027" cy="513587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/>
          <p:nvPr/>
        </p:nvSpPr>
        <p:spPr>
          <a:xfrm>
            <a:off x="2337784" y="4642922"/>
            <a:ext cx="15328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Us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1549908" y="4552200"/>
            <a:ext cx="6720840" cy="1301750"/>
            <a:chOff x="1549908" y="4552200"/>
            <a:chExt cx="6720840" cy="1301750"/>
          </a:xfrm>
        </p:grpSpPr>
        <p:pic>
          <p:nvPicPr>
            <p:cNvPr id="25" name="object 2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8968" y="4552200"/>
              <a:ext cx="629399" cy="629399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49908" y="5340096"/>
              <a:ext cx="6720839" cy="513587"/>
            </a:xfrm>
            <a:prstGeom prst="rect">
              <a:avLst/>
            </a:prstGeom>
          </p:spPr>
        </p:pic>
      </p:grpSp>
      <p:sp>
        <p:nvSpPr>
          <p:cNvPr id="27" name="object 27" descr=""/>
          <p:cNvSpPr txBox="1"/>
          <p:nvPr/>
        </p:nvSpPr>
        <p:spPr>
          <a:xfrm>
            <a:off x="1937364" y="5373015"/>
            <a:ext cx="8216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28" name="object 28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49680" y="5282184"/>
            <a:ext cx="627887" cy="629411"/>
          </a:xfrm>
          <a:prstGeom prst="rect">
            <a:avLst/>
          </a:prstGeom>
        </p:spPr>
      </p:pic>
      <p:sp>
        <p:nvSpPr>
          <p:cNvPr id="29" name="object 29" descr=""/>
          <p:cNvSpPr txBox="1"/>
          <p:nvPr/>
        </p:nvSpPr>
        <p:spPr>
          <a:xfrm>
            <a:off x="1459505" y="1754415"/>
            <a:ext cx="22288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6E2C3D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  <a:tabLst>
                <a:tab pos="789305" algn="l"/>
                <a:tab pos="1626235" algn="l"/>
                <a:tab pos="2487295" algn="l"/>
              </a:tabLst>
            </a:pPr>
            <a:r>
              <a:rPr dirty="0"/>
              <a:t>Eureka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Fairfield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Redding</a:t>
            </a:r>
            <a:r>
              <a:rPr dirty="0" spc="145"/>
              <a:t>  </a:t>
            </a:r>
            <a:r>
              <a:rPr dirty="0" spc="-50"/>
              <a:t>|</a:t>
            </a:r>
            <a:r>
              <a:rPr dirty="0"/>
              <a:t>	Santa</a:t>
            </a:r>
            <a:r>
              <a:rPr dirty="0" spc="-20"/>
              <a:t> Rosa</a:t>
            </a:r>
          </a:p>
        </p:txBody>
      </p:sp>
      <p:sp>
        <p:nvSpPr>
          <p:cNvPr id="30" name="object 30" descr=""/>
          <p:cNvSpPr txBox="1"/>
          <p:nvPr/>
        </p:nvSpPr>
        <p:spPr>
          <a:xfrm>
            <a:off x="1893783" y="2446135"/>
            <a:ext cx="22288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6E2C3D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2043987" y="3176914"/>
            <a:ext cx="246379" cy="11652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6E2C3D"/>
                </a:solidFill>
                <a:latin typeface="Arial"/>
                <a:cs typeface="Arial"/>
              </a:rPr>
              <a:t>3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5"/>
              </a:spcBef>
            </a:pPr>
            <a:r>
              <a:rPr dirty="0" sz="2800" spc="-5" b="1">
                <a:solidFill>
                  <a:srgbClr val="6E2C3D"/>
                </a:solidFill>
                <a:latin typeface="Arial"/>
                <a:cs typeface="Arial"/>
              </a:rPr>
              <a:t>4</a:t>
            </a:r>
            <a:endParaRPr sz="28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877448" y="4642379"/>
            <a:ext cx="22288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6E2C3D"/>
                </a:solidFill>
                <a:latin typeface="Arial"/>
                <a:cs typeface="Arial"/>
              </a:rPr>
              <a:t>5</a:t>
            </a:r>
            <a:endParaRPr sz="28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446722" y="5334808"/>
            <a:ext cx="22288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6E2C3D"/>
                </a:solidFill>
                <a:latin typeface="Arial"/>
                <a:cs typeface="Arial"/>
              </a:rPr>
              <a:t>6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44032" y="1602845"/>
            <a:ext cx="8327390" cy="3742054"/>
          </a:xfrm>
          <a:prstGeom prst="rect">
            <a:avLst/>
          </a:prstGeom>
        </p:spPr>
        <p:txBody>
          <a:bodyPr wrap="square" lIns="0" tIns="2501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970"/>
              </a:spcBef>
            </a:pPr>
            <a:r>
              <a:rPr dirty="0" sz="3100" b="1" i="1">
                <a:solidFill>
                  <a:srgbClr val="6E2C3D"/>
                </a:solidFill>
                <a:latin typeface="Arial"/>
                <a:cs typeface="Arial"/>
              </a:rPr>
              <a:t>ECM</a:t>
            </a:r>
            <a:r>
              <a:rPr dirty="0" sz="3100" spc="-105" b="1" i="1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3100" b="1" i="1">
                <a:solidFill>
                  <a:srgbClr val="6E2C3D"/>
                </a:solidFill>
                <a:latin typeface="Arial"/>
                <a:cs typeface="Arial"/>
              </a:rPr>
              <a:t>Benefit</a:t>
            </a:r>
            <a:r>
              <a:rPr dirty="0" sz="3100" spc="-90" b="1" i="1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3100" b="1" i="1">
                <a:solidFill>
                  <a:srgbClr val="6E2C3D"/>
                </a:solidFill>
                <a:latin typeface="Arial"/>
                <a:cs typeface="Arial"/>
              </a:rPr>
              <a:t>&amp;</a:t>
            </a:r>
            <a:r>
              <a:rPr dirty="0" sz="3100" spc="-110" b="1" i="1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3100" b="1" i="1">
                <a:solidFill>
                  <a:srgbClr val="6E2C3D"/>
                </a:solidFill>
                <a:latin typeface="Arial"/>
                <a:cs typeface="Arial"/>
              </a:rPr>
              <a:t>Timely</a:t>
            </a:r>
            <a:r>
              <a:rPr dirty="0" sz="3100" spc="-100" b="1" i="1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3100" b="1" i="1">
                <a:solidFill>
                  <a:srgbClr val="6E2C3D"/>
                </a:solidFill>
                <a:latin typeface="Arial"/>
                <a:cs typeface="Arial"/>
              </a:rPr>
              <a:t>Reporting</a:t>
            </a:r>
            <a:r>
              <a:rPr dirty="0" sz="3100" spc="-110" b="1" i="1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3100" spc="-10" b="1" i="1">
                <a:solidFill>
                  <a:srgbClr val="6E2C3D"/>
                </a:solidFill>
                <a:latin typeface="Arial"/>
                <a:cs typeface="Arial"/>
              </a:rPr>
              <a:t>Questions?</a:t>
            </a:r>
            <a:endParaRPr sz="3100">
              <a:latin typeface="Arial"/>
              <a:cs typeface="Arial"/>
            </a:endParaRPr>
          </a:p>
          <a:p>
            <a:pPr algn="ctr" marL="1807845" marR="1798320" indent="1905">
              <a:lnSpc>
                <a:spcPct val="100000"/>
              </a:lnSpc>
              <a:spcBef>
                <a:spcPts val="1580"/>
              </a:spcBef>
            </a:pPr>
            <a:r>
              <a:rPr dirty="0" sz="2600">
                <a:solidFill>
                  <a:srgbClr val="6E2C3D"/>
                </a:solidFill>
                <a:latin typeface="Arial"/>
                <a:cs typeface="Arial"/>
              </a:rPr>
              <a:t>Contact</a:t>
            </a:r>
            <a:r>
              <a:rPr dirty="0" sz="2600" spc="-40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6E2C3D"/>
                </a:solidFill>
                <a:latin typeface="Arial"/>
                <a:cs typeface="Arial"/>
              </a:rPr>
              <a:t>the ECM/CalAIM</a:t>
            </a:r>
            <a:r>
              <a:rPr dirty="0" sz="2600" spc="-90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6E2C3D"/>
                </a:solidFill>
                <a:latin typeface="Arial"/>
                <a:cs typeface="Arial"/>
              </a:rPr>
              <a:t>Team: </a:t>
            </a:r>
            <a:r>
              <a:rPr dirty="0" sz="2600">
                <a:latin typeface="Arial"/>
                <a:cs typeface="Arial"/>
              </a:rPr>
              <a:t>Email: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u="sng" sz="26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ECM@Partnershiphp.org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900">
              <a:latin typeface="Arial"/>
              <a:cs typeface="Arial"/>
            </a:endParaRPr>
          </a:p>
          <a:p>
            <a:pPr marL="1320165">
              <a:lnSpc>
                <a:spcPct val="100000"/>
              </a:lnSpc>
              <a:spcBef>
                <a:spcPts val="1864"/>
              </a:spcBef>
            </a:pPr>
            <a:r>
              <a:rPr dirty="0" sz="3100" b="1" i="1">
                <a:solidFill>
                  <a:srgbClr val="6E2C3D"/>
                </a:solidFill>
                <a:latin typeface="Arial"/>
                <a:cs typeface="Arial"/>
              </a:rPr>
              <a:t>Collective</a:t>
            </a:r>
            <a:r>
              <a:rPr dirty="0" sz="3100" spc="-130" b="1" i="1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3100" b="1" i="1">
                <a:solidFill>
                  <a:srgbClr val="6E2C3D"/>
                </a:solidFill>
                <a:latin typeface="Arial"/>
                <a:cs typeface="Arial"/>
              </a:rPr>
              <a:t>Medical</a:t>
            </a:r>
            <a:r>
              <a:rPr dirty="0" sz="3100" spc="-135" b="1" i="1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3100" spc="-10" b="1" i="1">
                <a:solidFill>
                  <a:srgbClr val="6E2C3D"/>
                </a:solidFill>
                <a:latin typeface="Arial"/>
                <a:cs typeface="Arial"/>
              </a:rPr>
              <a:t>Questions?</a:t>
            </a:r>
            <a:endParaRPr sz="3100">
              <a:latin typeface="Arial"/>
              <a:cs typeface="Arial"/>
            </a:endParaRPr>
          </a:p>
          <a:p>
            <a:pPr marL="1330960" marR="1321435" indent="839469">
              <a:lnSpc>
                <a:spcPts val="2810"/>
              </a:lnSpc>
              <a:spcBef>
                <a:spcPts val="1355"/>
              </a:spcBef>
            </a:pPr>
            <a:r>
              <a:rPr dirty="0" sz="2600">
                <a:solidFill>
                  <a:srgbClr val="6E2C3D"/>
                </a:solidFill>
                <a:latin typeface="Arial"/>
                <a:cs typeface="Arial"/>
              </a:rPr>
              <a:t>Contact</a:t>
            </a:r>
            <a:r>
              <a:rPr dirty="0" sz="2600" spc="-40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6E2C3D"/>
                </a:solidFill>
                <a:latin typeface="Arial"/>
                <a:cs typeface="Arial"/>
              </a:rPr>
              <a:t>Collective</a:t>
            </a:r>
            <a:r>
              <a:rPr dirty="0" sz="2600" spc="-35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6E2C3D"/>
                </a:solidFill>
                <a:latin typeface="Arial"/>
                <a:cs typeface="Arial"/>
              </a:rPr>
              <a:t>Medical: </a:t>
            </a:r>
            <a:r>
              <a:rPr dirty="0" sz="2600">
                <a:latin typeface="Arial"/>
                <a:cs typeface="Arial"/>
              </a:rPr>
              <a:t>Email: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u="sng" sz="26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support@collectivemedical.com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  <a:tabLst>
                <a:tab pos="789305" algn="l"/>
                <a:tab pos="1626235" algn="l"/>
                <a:tab pos="2487295" algn="l"/>
              </a:tabLst>
            </a:pPr>
            <a:r>
              <a:rPr dirty="0"/>
              <a:t>Eureka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Fairfield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Redding</a:t>
            </a:r>
            <a:r>
              <a:rPr dirty="0" spc="145"/>
              <a:t>  </a:t>
            </a:r>
            <a:r>
              <a:rPr dirty="0" spc="-50"/>
              <a:t>|</a:t>
            </a:r>
            <a:r>
              <a:rPr dirty="0"/>
              <a:t>	Santa</a:t>
            </a:r>
            <a:r>
              <a:rPr dirty="0" spc="-20"/>
              <a:t> Rosa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280" rIns="0" bIns="0" rtlCol="0" vert="horz">
            <a:spAutoFit/>
          </a:bodyPr>
          <a:lstStyle/>
          <a:p>
            <a:pPr marL="1320800">
              <a:lnSpc>
                <a:spcPct val="100000"/>
              </a:lnSpc>
              <a:spcBef>
                <a:spcPts val="100"/>
              </a:spcBef>
            </a:pPr>
            <a:r>
              <a:rPr dirty="0"/>
              <a:t>Other</a:t>
            </a:r>
            <a:r>
              <a:rPr dirty="0" spc="-40"/>
              <a:t> </a:t>
            </a:r>
            <a:r>
              <a:rPr dirty="0" spc="-10"/>
              <a:t>Contacts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30144" y="210868"/>
            <a:ext cx="12795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dirty="0" sz="36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36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078735" y="140207"/>
            <a:ext cx="806450" cy="757555"/>
          </a:xfrm>
          <a:custGeom>
            <a:avLst/>
            <a:gdLst/>
            <a:ahLst/>
            <a:cxnLst/>
            <a:rect l="l" t="t" r="r" b="b"/>
            <a:pathLst>
              <a:path w="806450" h="757555">
                <a:moveTo>
                  <a:pt x="403098" y="0"/>
                </a:moveTo>
                <a:lnTo>
                  <a:pt x="352533" y="2950"/>
                </a:lnTo>
                <a:lnTo>
                  <a:pt x="303842" y="11566"/>
                </a:lnTo>
                <a:lnTo>
                  <a:pt x="257404" y="25491"/>
                </a:lnTo>
                <a:lnTo>
                  <a:pt x="213596" y="44372"/>
                </a:lnTo>
                <a:lnTo>
                  <a:pt x="172796" y="67853"/>
                </a:lnTo>
                <a:lnTo>
                  <a:pt x="135382" y="95579"/>
                </a:lnTo>
                <a:lnTo>
                  <a:pt x="101730" y="127195"/>
                </a:lnTo>
                <a:lnTo>
                  <a:pt x="72220" y="162347"/>
                </a:lnTo>
                <a:lnTo>
                  <a:pt x="47228" y="200679"/>
                </a:lnTo>
                <a:lnTo>
                  <a:pt x="27132" y="241837"/>
                </a:lnTo>
                <a:lnTo>
                  <a:pt x="12310" y="285465"/>
                </a:lnTo>
                <a:lnTo>
                  <a:pt x="3140" y="331209"/>
                </a:lnTo>
                <a:lnTo>
                  <a:pt x="0" y="378714"/>
                </a:lnTo>
                <a:lnTo>
                  <a:pt x="3140" y="426218"/>
                </a:lnTo>
                <a:lnTo>
                  <a:pt x="12310" y="471962"/>
                </a:lnTo>
                <a:lnTo>
                  <a:pt x="27132" y="515590"/>
                </a:lnTo>
                <a:lnTo>
                  <a:pt x="47228" y="556748"/>
                </a:lnTo>
                <a:lnTo>
                  <a:pt x="72220" y="595080"/>
                </a:lnTo>
                <a:lnTo>
                  <a:pt x="101730" y="630232"/>
                </a:lnTo>
                <a:lnTo>
                  <a:pt x="135382" y="661848"/>
                </a:lnTo>
                <a:lnTo>
                  <a:pt x="172796" y="689574"/>
                </a:lnTo>
                <a:lnTo>
                  <a:pt x="213596" y="713055"/>
                </a:lnTo>
                <a:lnTo>
                  <a:pt x="257404" y="731936"/>
                </a:lnTo>
                <a:lnTo>
                  <a:pt x="303842" y="745861"/>
                </a:lnTo>
                <a:lnTo>
                  <a:pt x="352533" y="754477"/>
                </a:lnTo>
                <a:lnTo>
                  <a:pt x="403098" y="757428"/>
                </a:lnTo>
                <a:lnTo>
                  <a:pt x="453662" y="754477"/>
                </a:lnTo>
                <a:lnTo>
                  <a:pt x="502353" y="745861"/>
                </a:lnTo>
                <a:lnTo>
                  <a:pt x="548791" y="731936"/>
                </a:lnTo>
                <a:lnTo>
                  <a:pt x="592599" y="713055"/>
                </a:lnTo>
                <a:lnTo>
                  <a:pt x="633399" y="689574"/>
                </a:lnTo>
                <a:lnTo>
                  <a:pt x="670813" y="661848"/>
                </a:lnTo>
                <a:lnTo>
                  <a:pt x="704465" y="630232"/>
                </a:lnTo>
                <a:lnTo>
                  <a:pt x="733975" y="595080"/>
                </a:lnTo>
                <a:lnTo>
                  <a:pt x="758967" y="556748"/>
                </a:lnTo>
                <a:lnTo>
                  <a:pt x="779063" y="515590"/>
                </a:lnTo>
                <a:lnTo>
                  <a:pt x="793885" y="471962"/>
                </a:lnTo>
                <a:lnTo>
                  <a:pt x="803055" y="426218"/>
                </a:lnTo>
                <a:lnTo>
                  <a:pt x="806196" y="378714"/>
                </a:lnTo>
                <a:lnTo>
                  <a:pt x="803055" y="331209"/>
                </a:lnTo>
                <a:lnTo>
                  <a:pt x="793885" y="285465"/>
                </a:lnTo>
                <a:lnTo>
                  <a:pt x="779063" y="241837"/>
                </a:lnTo>
                <a:lnTo>
                  <a:pt x="758967" y="200679"/>
                </a:lnTo>
                <a:lnTo>
                  <a:pt x="733975" y="162347"/>
                </a:lnTo>
                <a:lnTo>
                  <a:pt x="704465" y="127195"/>
                </a:lnTo>
                <a:lnTo>
                  <a:pt x="670813" y="95579"/>
                </a:lnTo>
                <a:lnTo>
                  <a:pt x="633399" y="67853"/>
                </a:lnTo>
                <a:lnTo>
                  <a:pt x="592599" y="44372"/>
                </a:lnTo>
                <a:lnTo>
                  <a:pt x="548791" y="25491"/>
                </a:lnTo>
                <a:lnTo>
                  <a:pt x="502353" y="11566"/>
                </a:lnTo>
                <a:lnTo>
                  <a:pt x="453662" y="2950"/>
                </a:lnTo>
                <a:lnTo>
                  <a:pt x="403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368730" y="283967"/>
            <a:ext cx="22288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6E2C3D"/>
                </a:solidFill>
                <a:latin typeface="Arial"/>
                <a:cs typeface="Arial"/>
              </a:rPr>
              <a:t>7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47828" y="1429511"/>
            <a:ext cx="8179434" cy="5034280"/>
            <a:chOff x="147828" y="1429511"/>
            <a:chExt cx="8179434" cy="50342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4964" y="1429511"/>
              <a:ext cx="7472171" cy="4466831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47828" y="5356859"/>
              <a:ext cx="990600" cy="914400"/>
            </a:xfrm>
            <a:custGeom>
              <a:avLst/>
              <a:gdLst/>
              <a:ahLst/>
              <a:cxnLst/>
              <a:rect l="l" t="t" r="r" b="b"/>
              <a:pathLst>
                <a:path w="990600" h="914400">
                  <a:moveTo>
                    <a:pt x="495300" y="0"/>
                  </a:moveTo>
                  <a:lnTo>
                    <a:pt x="444658" y="2360"/>
                  </a:lnTo>
                  <a:lnTo>
                    <a:pt x="395480" y="9288"/>
                  </a:lnTo>
                  <a:lnTo>
                    <a:pt x="348013" y="20555"/>
                  </a:lnTo>
                  <a:lnTo>
                    <a:pt x="302507" y="35929"/>
                  </a:lnTo>
                  <a:lnTo>
                    <a:pt x="259211" y="55182"/>
                  </a:lnTo>
                  <a:lnTo>
                    <a:pt x="218373" y="78083"/>
                  </a:lnTo>
                  <a:lnTo>
                    <a:pt x="180243" y="104403"/>
                  </a:lnTo>
                  <a:lnTo>
                    <a:pt x="145070" y="133911"/>
                  </a:lnTo>
                  <a:lnTo>
                    <a:pt x="113102" y="166379"/>
                  </a:lnTo>
                  <a:lnTo>
                    <a:pt x="84589" y="201576"/>
                  </a:lnTo>
                  <a:lnTo>
                    <a:pt x="59780" y="239272"/>
                  </a:lnTo>
                  <a:lnTo>
                    <a:pt x="38923" y="279238"/>
                  </a:lnTo>
                  <a:lnTo>
                    <a:pt x="22267" y="321243"/>
                  </a:lnTo>
                  <a:lnTo>
                    <a:pt x="10062" y="365059"/>
                  </a:lnTo>
                  <a:lnTo>
                    <a:pt x="2557" y="410454"/>
                  </a:lnTo>
                  <a:lnTo>
                    <a:pt x="0" y="457199"/>
                  </a:lnTo>
                  <a:lnTo>
                    <a:pt x="2557" y="503945"/>
                  </a:lnTo>
                  <a:lnTo>
                    <a:pt x="10062" y="549340"/>
                  </a:lnTo>
                  <a:lnTo>
                    <a:pt x="22267" y="593156"/>
                  </a:lnTo>
                  <a:lnTo>
                    <a:pt x="38923" y="635161"/>
                  </a:lnTo>
                  <a:lnTo>
                    <a:pt x="59780" y="675127"/>
                  </a:lnTo>
                  <a:lnTo>
                    <a:pt x="84589" y="712823"/>
                  </a:lnTo>
                  <a:lnTo>
                    <a:pt x="113102" y="748020"/>
                  </a:lnTo>
                  <a:lnTo>
                    <a:pt x="145070" y="780488"/>
                  </a:lnTo>
                  <a:lnTo>
                    <a:pt x="180243" y="809996"/>
                  </a:lnTo>
                  <a:lnTo>
                    <a:pt x="218373" y="836316"/>
                  </a:lnTo>
                  <a:lnTo>
                    <a:pt x="259211" y="859217"/>
                  </a:lnTo>
                  <a:lnTo>
                    <a:pt x="302507" y="878470"/>
                  </a:lnTo>
                  <a:lnTo>
                    <a:pt x="348013" y="893844"/>
                  </a:lnTo>
                  <a:lnTo>
                    <a:pt x="395480" y="905111"/>
                  </a:lnTo>
                  <a:lnTo>
                    <a:pt x="444658" y="912039"/>
                  </a:lnTo>
                  <a:lnTo>
                    <a:pt x="495300" y="914399"/>
                  </a:lnTo>
                  <a:lnTo>
                    <a:pt x="545941" y="912039"/>
                  </a:lnTo>
                  <a:lnTo>
                    <a:pt x="595119" y="905111"/>
                  </a:lnTo>
                  <a:lnTo>
                    <a:pt x="642586" y="893844"/>
                  </a:lnTo>
                  <a:lnTo>
                    <a:pt x="688092" y="878470"/>
                  </a:lnTo>
                  <a:lnTo>
                    <a:pt x="731388" y="859217"/>
                  </a:lnTo>
                  <a:lnTo>
                    <a:pt x="772226" y="836316"/>
                  </a:lnTo>
                  <a:lnTo>
                    <a:pt x="810356" y="809996"/>
                  </a:lnTo>
                  <a:lnTo>
                    <a:pt x="845529" y="780488"/>
                  </a:lnTo>
                  <a:lnTo>
                    <a:pt x="877497" y="748020"/>
                  </a:lnTo>
                  <a:lnTo>
                    <a:pt x="906010" y="712823"/>
                  </a:lnTo>
                  <a:lnTo>
                    <a:pt x="930819" y="675127"/>
                  </a:lnTo>
                  <a:lnTo>
                    <a:pt x="951676" y="635161"/>
                  </a:lnTo>
                  <a:lnTo>
                    <a:pt x="968332" y="593156"/>
                  </a:lnTo>
                  <a:lnTo>
                    <a:pt x="980537" y="549340"/>
                  </a:lnTo>
                  <a:lnTo>
                    <a:pt x="988042" y="503945"/>
                  </a:lnTo>
                  <a:lnTo>
                    <a:pt x="990600" y="457199"/>
                  </a:lnTo>
                  <a:lnTo>
                    <a:pt x="988042" y="410454"/>
                  </a:lnTo>
                  <a:lnTo>
                    <a:pt x="980537" y="365059"/>
                  </a:lnTo>
                  <a:lnTo>
                    <a:pt x="968332" y="321243"/>
                  </a:lnTo>
                  <a:lnTo>
                    <a:pt x="951676" y="279238"/>
                  </a:lnTo>
                  <a:lnTo>
                    <a:pt x="930819" y="239272"/>
                  </a:lnTo>
                  <a:lnTo>
                    <a:pt x="906010" y="201576"/>
                  </a:lnTo>
                  <a:lnTo>
                    <a:pt x="877497" y="166379"/>
                  </a:lnTo>
                  <a:lnTo>
                    <a:pt x="845529" y="133911"/>
                  </a:lnTo>
                  <a:lnTo>
                    <a:pt x="810356" y="104403"/>
                  </a:lnTo>
                  <a:lnTo>
                    <a:pt x="772226" y="78083"/>
                  </a:lnTo>
                  <a:lnTo>
                    <a:pt x="731388" y="55182"/>
                  </a:lnTo>
                  <a:lnTo>
                    <a:pt x="688092" y="35929"/>
                  </a:lnTo>
                  <a:lnTo>
                    <a:pt x="642586" y="20555"/>
                  </a:lnTo>
                  <a:lnTo>
                    <a:pt x="595119" y="9288"/>
                  </a:lnTo>
                  <a:lnTo>
                    <a:pt x="545941" y="2360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6662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90955" y="5765291"/>
              <a:ext cx="695325" cy="698500"/>
            </a:xfrm>
            <a:custGeom>
              <a:avLst/>
              <a:gdLst/>
              <a:ahLst/>
              <a:cxnLst/>
              <a:rect l="l" t="t" r="r" b="b"/>
              <a:pathLst>
                <a:path w="695325" h="698500">
                  <a:moveTo>
                    <a:pt x="347472" y="0"/>
                  </a:moveTo>
                  <a:lnTo>
                    <a:pt x="300320" y="3185"/>
                  </a:lnTo>
                  <a:lnTo>
                    <a:pt x="255098" y="12466"/>
                  </a:lnTo>
                  <a:lnTo>
                    <a:pt x="212217" y="27425"/>
                  </a:lnTo>
                  <a:lnTo>
                    <a:pt x="172093" y="47647"/>
                  </a:lnTo>
                  <a:lnTo>
                    <a:pt x="135139" y="72716"/>
                  </a:lnTo>
                  <a:lnTo>
                    <a:pt x="101769" y="102217"/>
                  </a:lnTo>
                  <a:lnTo>
                    <a:pt x="72398" y="135733"/>
                  </a:lnTo>
                  <a:lnTo>
                    <a:pt x="47438" y="172849"/>
                  </a:lnTo>
                  <a:lnTo>
                    <a:pt x="27305" y="213149"/>
                  </a:lnTo>
                  <a:lnTo>
                    <a:pt x="12411" y="256218"/>
                  </a:lnTo>
                  <a:lnTo>
                    <a:pt x="3171" y="301638"/>
                  </a:lnTo>
                  <a:lnTo>
                    <a:pt x="0" y="348996"/>
                  </a:lnTo>
                  <a:lnTo>
                    <a:pt x="3171" y="396353"/>
                  </a:lnTo>
                  <a:lnTo>
                    <a:pt x="12411" y="441773"/>
                  </a:lnTo>
                  <a:lnTo>
                    <a:pt x="27305" y="484842"/>
                  </a:lnTo>
                  <a:lnTo>
                    <a:pt x="47438" y="525142"/>
                  </a:lnTo>
                  <a:lnTo>
                    <a:pt x="72398" y="562258"/>
                  </a:lnTo>
                  <a:lnTo>
                    <a:pt x="101769" y="595774"/>
                  </a:lnTo>
                  <a:lnTo>
                    <a:pt x="135139" y="625275"/>
                  </a:lnTo>
                  <a:lnTo>
                    <a:pt x="172093" y="650344"/>
                  </a:lnTo>
                  <a:lnTo>
                    <a:pt x="212217" y="670566"/>
                  </a:lnTo>
                  <a:lnTo>
                    <a:pt x="255098" y="685525"/>
                  </a:lnTo>
                  <a:lnTo>
                    <a:pt x="300320" y="694806"/>
                  </a:lnTo>
                  <a:lnTo>
                    <a:pt x="347472" y="697992"/>
                  </a:lnTo>
                  <a:lnTo>
                    <a:pt x="394623" y="694806"/>
                  </a:lnTo>
                  <a:lnTo>
                    <a:pt x="439845" y="685525"/>
                  </a:lnTo>
                  <a:lnTo>
                    <a:pt x="482726" y="670566"/>
                  </a:lnTo>
                  <a:lnTo>
                    <a:pt x="522850" y="650344"/>
                  </a:lnTo>
                  <a:lnTo>
                    <a:pt x="559804" y="625275"/>
                  </a:lnTo>
                  <a:lnTo>
                    <a:pt x="593174" y="595774"/>
                  </a:lnTo>
                  <a:lnTo>
                    <a:pt x="622545" y="562258"/>
                  </a:lnTo>
                  <a:lnTo>
                    <a:pt x="647505" y="525142"/>
                  </a:lnTo>
                  <a:lnTo>
                    <a:pt x="667638" y="484842"/>
                  </a:lnTo>
                  <a:lnTo>
                    <a:pt x="682532" y="441773"/>
                  </a:lnTo>
                  <a:lnTo>
                    <a:pt x="691772" y="396353"/>
                  </a:lnTo>
                  <a:lnTo>
                    <a:pt x="694944" y="348996"/>
                  </a:lnTo>
                  <a:lnTo>
                    <a:pt x="691772" y="301638"/>
                  </a:lnTo>
                  <a:lnTo>
                    <a:pt x="682532" y="256218"/>
                  </a:lnTo>
                  <a:lnTo>
                    <a:pt x="667638" y="213149"/>
                  </a:lnTo>
                  <a:lnTo>
                    <a:pt x="647505" y="172849"/>
                  </a:lnTo>
                  <a:lnTo>
                    <a:pt x="622545" y="135733"/>
                  </a:lnTo>
                  <a:lnTo>
                    <a:pt x="593174" y="102217"/>
                  </a:lnTo>
                  <a:lnTo>
                    <a:pt x="559804" y="72716"/>
                  </a:lnTo>
                  <a:lnTo>
                    <a:pt x="522850" y="47647"/>
                  </a:lnTo>
                  <a:lnTo>
                    <a:pt x="482726" y="27425"/>
                  </a:lnTo>
                  <a:lnTo>
                    <a:pt x="439845" y="12466"/>
                  </a:lnTo>
                  <a:lnTo>
                    <a:pt x="394623" y="3185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6E2C3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45852" y="1552982"/>
            <a:ext cx="310578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/>
              <a:t>Questions?</a:t>
            </a:r>
            <a:endParaRPr sz="4800"/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  <a:tabLst>
                <a:tab pos="789305" algn="l"/>
                <a:tab pos="1626235" algn="l"/>
                <a:tab pos="2487295" algn="l"/>
              </a:tabLst>
            </a:pPr>
            <a:r>
              <a:rPr dirty="0"/>
              <a:t>Eureka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Fairfield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Redding</a:t>
            </a:r>
            <a:r>
              <a:rPr dirty="0" spc="145"/>
              <a:t>  </a:t>
            </a:r>
            <a:r>
              <a:rPr dirty="0" spc="-50"/>
              <a:t>|</a:t>
            </a:r>
            <a:r>
              <a:rPr dirty="0"/>
              <a:t>	Santa</a:t>
            </a:r>
            <a:r>
              <a:rPr dirty="0" spc="-20"/>
              <a:t> Rosa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1907852" y="2355348"/>
            <a:ext cx="3567429" cy="992505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Type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question</a:t>
            </a:r>
            <a:endParaRPr sz="2800">
              <a:latin typeface="Arial"/>
              <a:cs typeface="Arial"/>
            </a:endParaRPr>
          </a:p>
          <a:p>
            <a:pPr marL="1120140">
              <a:lnSpc>
                <a:spcPct val="100000"/>
              </a:lnSpc>
              <a:spcBef>
                <a:spcPts val="44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Chat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Box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948744" y="5052086"/>
            <a:ext cx="50330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i="1">
                <a:solidFill>
                  <a:srgbClr val="FFFFFF"/>
                </a:solidFill>
                <a:latin typeface="Arial"/>
                <a:cs typeface="Arial"/>
              </a:rPr>
              <a:t>Thank</a:t>
            </a:r>
            <a:r>
              <a:rPr dirty="0" sz="36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i="1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dirty="0" sz="36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i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36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i="1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36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i="1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dirty="0" sz="36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25" i="1">
                <a:solidFill>
                  <a:srgbClr val="FFFFFF"/>
                </a:solidFill>
                <a:latin typeface="Arial"/>
                <a:cs typeface="Arial"/>
              </a:rPr>
              <a:t>do!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988" y="2037588"/>
            <a:ext cx="4277867" cy="376732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212715" y="2527993"/>
            <a:ext cx="3308350" cy="249428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800" spc="-10" b="1">
                <a:latin typeface="Arial"/>
                <a:cs typeface="Arial"/>
              </a:rPr>
              <a:t>Mission:</a:t>
            </a:r>
            <a:endParaRPr sz="1800">
              <a:latin typeface="Arial"/>
              <a:cs typeface="Arial"/>
            </a:endParaRPr>
          </a:p>
          <a:p>
            <a:pPr marL="12700" marR="250190">
              <a:lnSpc>
                <a:spcPct val="100000"/>
              </a:lnSpc>
              <a:spcBef>
                <a:spcPts val="430"/>
              </a:spcBef>
            </a:pPr>
            <a:r>
              <a:rPr dirty="0" sz="1800" spc="-50" i="1">
                <a:latin typeface="Arial"/>
                <a:cs typeface="Arial"/>
              </a:rPr>
              <a:t>To</a:t>
            </a:r>
            <a:r>
              <a:rPr dirty="0" sz="1800" spc="-4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help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our</a:t>
            </a:r>
            <a:r>
              <a:rPr dirty="0" sz="1800" spc="-4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members, and</a:t>
            </a:r>
            <a:r>
              <a:rPr dirty="0" sz="1800" spc="-40" i="1">
                <a:latin typeface="Arial"/>
                <a:cs typeface="Arial"/>
              </a:rPr>
              <a:t> </a:t>
            </a:r>
            <a:r>
              <a:rPr dirty="0" sz="1800" spc="-25" i="1">
                <a:latin typeface="Arial"/>
                <a:cs typeface="Arial"/>
              </a:rPr>
              <a:t>the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communities we</a:t>
            </a:r>
            <a:r>
              <a:rPr dirty="0" sz="1800" spc="-3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serve,</a:t>
            </a:r>
            <a:r>
              <a:rPr dirty="0" sz="1800" spc="-25" i="1">
                <a:latin typeface="Arial"/>
                <a:cs typeface="Arial"/>
              </a:rPr>
              <a:t> be </a:t>
            </a:r>
            <a:r>
              <a:rPr dirty="0" sz="1800" spc="-10" i="1">
                <a:latin typeface="Arial"/>
                <a:cs typeface="Arial"/>
              </a:rPr>
              <a:t>healthy.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latin typeface="Arial"/>
                <a:cs typeface="Arial"/>
              </a:rPr>
              <a:t>Vision: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34"/>
              </a:spcBef>
            </a:pPr>
            <a:r>
              <a:rPr dirty="0" sz="1800" spc="-50" i="1">
                <a:latin typeface="Arial"/>
                <a:cs typeface="Arial"/>
              </a:rPr>
              <a:t>To</a:t>
            </a:r>
            <a:r>
              <a:rPr dirty="0" sz="1800" spc="-4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be</a:t>
            </a:r>
            <a:r>
              <a:rPr dirty="0" sz="1800" spc="-3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the</a:t>
            </a:r>
            <a:r>
              <a:rPr dirty="0" sz="1800" spc="-3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most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highly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spc="-10" i="1">
                <a:latin typeface="Arial"/>
                <a:cs typeface="Arial"/>
              </a:rPr>
              <a:t>regarded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managed care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plan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in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spc="-10" i="1">
                <a:latin typeface="Arial"/>
                <a:cs typeface="Arial"/>
              </a:rPr>
              <a:t>California.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5" name="object 5" descr=""/>
            <p:cNvSpPr/>
            <p:nvPr/>
          </p:nvSpPr>
          <p:spPr>
            <a:xfrm>
              <a:off x="0" y="0"/>
              <a:ext cx="9144000" cy="914400"/>
            </a:xfrm>
            <a:custGeom>
              <a:avLst/>
              <a:gdLst/>
              <a:ahLst/>
              <a:cxnLst/>
              <a:rect l="l" t="t" r="r" b="b"/>
              <a:pathLst>
                <a:path w="9144000" h="914400">
                  <a:moveTo>
                    <a:pt x="91440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9144000" y="9144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167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821179" y="94488"/>
              <a:ext cx="5852160" cy="1125220"/>
            </a:xfrm>
            <a:custGeom>
              <a:avLst/>
              <a:gdLst/>
              <a:ahLst/>
              <a:cxnLst/>
              <a:rect l="l" t="t" r="r" b="b"/>
              <a:pathLst>
                <a:path w="5852159" h="1125220">
                  <a:moveTo>
                    <a:pt x="5852160" y="0"/>
                  </a:moveTo>
                  <a:lnTo>
                    <a:pt x="0" y="0"/>
                  </a:lnTo>
                  <a:lnTo>
                    <a:pt x="0" y="843534"/>
                  </a:lnTo>
                  <a:lnTo>
                    <a:pt x="2926080" y="1124712"/>
                  </a:lnTo>
                  <a:lnTo>
                    <a:pt x="5852160" y="843534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467AB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3806449" y="261296"/>
            <a:ext cx="1881505" cy="511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979"/>
              </a:lnSpc>
            </a:pPr>
            <a:r>
              <a:rPr dirty="0" sz="360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dirty="0" sz="3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25">
                <a:solidFill>
                  <a:srgbClr val="FFFFFF"/>
                </a:solidFill>
                <a:latin typeface="Arial"/>
                <a:cs typeface="Arial"/>
              </a:rPr>
              <a:t>Us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544068" y="120395"/>
            <a:ext cx="6346190" cy="1209040"/>
            <a:chOff x="544068" y="120395"/>
            <a:chExt cx="6346190" cy="120904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068" y="120395"/>
              <a:ext cx="731519" cy="1208531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607563" y="274319"/>
              <a:ext cx="4282440" cy="489584"/>
            </a:xfrm>
            <a:custGeom>
              <a:avLst/>
              <a:gdLst/>
              <a:ahLst/>
              <a:cxnLst/>
              <a:rect l="l" t="t" r="r" b="b"/>
              <a:pathLst>
                <a:path w="4282440" h="489584">
                  <a:moveTo>
                    <a:pt x="4282440" y="0"/>
                  </a:moveTo>
                  <a:lnTo>
                    <a:pt x="0" y="0"/>
                  </a:lnTo>
                  <a:lnTo>
                    <a:pt x="0" y="489203"/>
                  </a:lnTo>
                  <a:lnTo>
                    <a:pt x="4282440" y="489203"/>
                  </a:lnTo>
                  <a:lnTo>
                    <a:pt x="4282440" y="0"/>
                  </a:lnTo>
                  <a:close/>
                </a:path>
              </a:pathLst>
            </a:custGeom>
            <a:solidFill>
              <a:srgbClr val="467AB1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31123" y="6100571"/>
            <a:ext cx="751331" cy="68579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899481" y="246782"/>
            <a:ext cx="169608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About</a:t>
            </a:r>
            <a:r>
              <a:rPr dirty="0" spc="-40"/>
              <a:t> </a:t>
            </a:r>
            <a:r>
              <a:rPr dirty="0" spc="-25"/>
              <a:t>Us</a:t>
            </a:r>
          </a:p>
        </p:txBody>
      </p:sp>
      <p:sp>
        <p:nvSpPr>
          <p:cNvPr id="13" name="object 13" descr=""/>
          <p:cNvSpPr/>
          <p:nvPr/>
        </p:nvSpPr>
        <p:spPr>
          <a:xfrm>
            <a:off x="2078735" y="140207"/>
            <a:ext cx="806450" cy="757555"/>
          </a:xfrm>
          <a:custGeom>
            <a:avLst/>
            <a:gdLst/>
            <a:ahLst/>
            <a:cxnLst/>
            <a:rect l="l" t="t" r="r" b="b"/>
            <a:pathLst>
              <a:path w="806450" h="757555">
                <a:moveTo>
                  <a:pt x="403098" y="0"/>
                </a:moveTo>
                <a:lnTo>
                  <a:pt x="352533" y="2950"/>
                </a:lnTo>
                <a:lnTo>
                  <a:pt x="303842" y="11566"/>
                </a:lnTo>
                <a:lnTo>
                  <a:pt x="257404" y="25491"/>
                </a:lnTo>
                <a:lnTo>
                  <a:pt x="213596" y="44372"/>
                </a:lnTo>
                <a:lnTo>
                  <a:pt x="172796" y="67853"/>
                </a:lnTo>
                <a:lnTo>
                  <a:pt x="135382" y="95579"/>
                </a:lnTo>
                <a:lnTo>
                  <a:pt x="101730" y="127195"/>
                </a:lnTo>
                <a:lnTo>
                  <a:pt x="72220" y="162347"/>
                </a:lnTo>
                <a:lnTo>
                  <a:pt x="47228" y="200679"/>
                </a:lnTo>
                <a:lnTo>
                  <a:pt x="27132" y="241837"/>
                </a:lnTo>
                <a:lnTo>
                  <a:pt x="12310" y="285465"/>
                </a:lnTo>
                <a:lnTo>
                  <a:pt x="3140" y="331209"/>
                </a:lnTo>
                <a:lnTo>
                  <a:pt x="0" y="378714"/>
                </a:lnTo>
                <a:lnTo>
                  <a:pt x="3140" y="426218"/>
                </a:lnTo>
                <a:lnTo>
                  <a:pt x="12310" y="471962"/>
                </a:lnTo>
                <a:lnTo>
                  <a:pt x="27132" y="515590"/>
                </a:lnTo>
                <a:lnTo>
                  <a:pt x="47228" y="556748"/>
                </a:lnTo>
                <a:lnTo>
                  <a:pt x="72220" y="595080"/>
                </a:lnTo>
                <a:lnTo>
                  <a:pt x="101730" y="630232"/>
                </a:lnTo>
                <a:lnTo>
                  <a:pt x="135382" y="661848"/>
                </a:lnTo>
                <a:lnTo>
                  <a:pt x="172796" y="689574"/>
                </a:lnTo>
                <a:lnTo>
                  <a:pt x="213596" y="713055"/>
                </a:lnTo>
                <a:lnTo>
                  <a:pt x="257404" y="731936"/>
                </a:lnTo>
                <a:lnTo>
                  <a:pt x="303842" y="745861"/>
                </a:lnTo>
                <a:lnTo>
                  <a:pt x="352533" y="754477"/>
                </a:lnTo>
                <a:lnTo>
                  <a:pt x="403098" y="757428"/>
                </a:lnTo>
                <a:lnTo>
                  <a:pt x="453662" y="754477"/>
                </a:lnTo>
                <a:lnTo>
                  <a:pt x="502353" y="745861"/>
                </a:lnTo>
                <a:lnTo>
                  <a:pt x="548791" y="731936"/>
                </a:lnTo>
                <a:lnTo>
                  <a:pt x="592599" y="713055"/>
                </a:lnTo>
                <a:lnTo>
                  <a:pt x="633399" y="689574"/>
                </a:lnTo>
                <a:lnTo>
                  <a:pt x="670813" y="661848"/>
                </a:lnTo>
                <a:lnTo>
                  <a:pt x="704465" y="630232"/>
                </a:lnTo>
                <a:lnTo>
                  <a:pt x="733975" y="595080"/>
                </a:lnTo>
                <a:lnTo>
                  <a:pt x="758967" y="556748"/>
                </a:lnTo>
                <a:lnTo>
                  <a:pt x="779063" y="515590"/>
                </a:lnTo>
                <a:lnTo>
                  <a:pt x="793885" y="471962"/>
                </a:lnTo>
                <a:lnTo>
                  <a:pt x="803055" y="426218"/>
                </a:lnTo>
                <a:lnTo>
                  <a:pt x="806196" y="378714"/>
                </a:lnTo>
                <a:lnTo>
                  <a:pt x="803055" y="331209"/>
                </a:lnTo>
                <a:lnTo>
                  <a:pt x="793885" y="285465"/>
                </a:lnTo>
                <a:lnTo>
                  <a:pt x="779063" y="241837"/>
                </a:lnTo>
                <a:lnTo>
                  <a:pt x="758967" y="200679"/>
                </a:lnTo>
                <a:lnTo>
                  <a:pt x="733975" y="162347"/>
                </a:lnTo>
                <a:lnTo>
                  <a:pt x="704465" y="127195"/>
                </a:lnTo>
                <a:lnTo>
                  <a:pt x="670813" y="95579"/>
                </a:lnTo>
                <a:lnTo>
                  <a:pt x="633399" y="67853"/>
                </a:lnTo>
                <a:lnTo>
                  <a:pt x="592599" y="44372"/>
                </a:lnTo>
                <a:lnTo>
                  <a:pt x="548791" y="25491"/>
                </a:lnTo>
                <a:lnTo>
                  <a:pt x="502353" y="11566"/>
                </a:lnTo>
                <a:lnTo>
                  <a:pt x="453662" y="2950"/>
                </a:lnTo>
                <a:lnTo>
                  <a:pt x="403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2368730" y="283967"/>
            <a:ext cx="22288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6E2C3D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  <a:tabLst>
                <a:tab pos="789305" algn="l"/>
                <a:tab pos="1626235" algn="l"/>
                <a:tab pos="2487295" algn="l"/>
              </a:tabLst>
            </a:pPr>
            <a:r>
              <a:rPr dirty="0"/>
              <a:t>Eureka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Fairfield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Redding</a:t>
            </a:r>
            <a:r>
              <a:rPr dirty="0" spc="145"/>
              <a:t>  </a:t>
            </a:r>
            <a:r>
              <a:rPr dirty="0" spc="-50"/>
              <a:t>|</a:t>
            </a:r>
            <a:r>
              <a:rPr dirty="0"/>
              <a:t>	Santa</a:t>
            </a:r>
            <a:r>
              <a:rPr dirty="0" spc="-20"/>
              <a:t> Rosa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1329055"/>
            <a:chOff x="0" y="0"/>
            <a:chExt cx="9144000" cy="1329055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914400"/>
            </a:xfrm>
            <a:custGeom>
              <a:avLst/>
              <a:gdLst/>
              <a:ahLst/>
              <a:cxnLst/>
              <a:rect l="l" t="t" r="r" b="b"/>
              <a:pathLst>
                <a:path w="9144000" h="914400">
                  <a:moveTo>
                    <a:pt x="91440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9144000" y="9144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167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821179" y="94488"/>
              <a:ext cx="5852160" cy="1125220"/>
            </a:xfrm>
            <a:custGeom>
              <a:avLst/>
              <a:gdLst/>
              <a:ahLst/>
              <a:cxnLst/>
              <a:rect l="l" t="t" r="r" b="b"/>
              <a:pathLst>
                <a:path w="5852159" h="1125220">
                  <a:moveTo>
                    <a:pt x="5852160" y="0"/>
                  </a:moveTo>
                  <a:lnTo>
                    <a:pt x="0" y="0"/>
                  </a:lnTo>
                  <a:lnTo>
                    <a:pt x="0" y="843534"/>
                  </a:lnTo>
                  <a:lnTo>
                    <a:pt x="2926080" y="1124712"/>
                  </a:lnTo>
                  <a:lnTo>
                    <a:pt x="5852160" y="843534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467AB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068" y="120395"/>
              <a:ext cx="731519" cy="1208531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004060" y="121920"/>
              <a:ext cx="806450" cy="757555"/>
            </a:xfrm>
            <a:custGeom>
              <a:avLst/>
              <a:gdLst/>
              <a:ahLst/>
              <a:cxnLst/>
              <a:rect l="l" t="t" r="r" b="b"/>
              <a:pathLst>
                <a:path w="806450" h="757555">
                  <a:moveTo>
                    <a:pt x="403098" y="0"/>
                  </a:moveTo>
                  <a:lnTo>
                    <a:pt x="352533" y="2950"/>
                  </a:lnTo>
                  <a:lnTo>
                    <a:pt x="303842" y="11566"/>
                  </a:lnTo>
                  <a:lnTo>
                    <a:pt x="257404" y="25491"/>
                  </a:lnTo>
                  <a:lnTo>
                    <a:pt x="213596" y="44372"/>
                  </a:lnTo>
                  <a:lnTo>
                    <a:pt x="172796" y="67853"/>
                  </a:lnTo>
                  <a:lnTo>
                    <a:pt x="135382" y="95579"/>
                  </a:lnTo>
                  <a:lnTo>
                    <a:pt x="101730" y="127195"/>
                  </a:lnTo>
                  <a:lnTo>
                    <a:pt x="72220" y="162347"/>
                  </a:lnTo>
                  <a:lnTo>
                    <a:pt x="47228" y="200679"/>
                  </a:lnTo>
                  <a:lnTo>
                    <a:pt x="27132" y="241837"/>
                  </a:lnTo>
                  <a:lnTo>
                    <a:pt x="12310" y="285465"/>
                  </a:lnTo>
                  <a:lnTo>
                    <a:pt x="3140" y="331209"/>
                  </a:lnTo>
                  <a:lnTo>
                    <a:pt x="0" y="378713"/>
                  </a:lnTo>
                  <a:lnTo>
                    <a:pt x="3140" y="426218"/>
                  </a:lnTo>
                  <a:lnTo>
                    <a:pt x="12310" y="471962"/>
                  </a:lnTo>
                  <a:lnTo>
                    <a:pt x="27132" y="515590"/>
                  </a:lnTo>
                  <a:lnTo>
                    <a:pt x="47228" y="556748"/>
                  </a:lnTo>
                  <a:lnTo>
                    <a:pt x="72220" y="595080"/>
                  </a:lnTo>
                  <a:lnTo>
                    <a:pt x="101730" y="630232"/>
                  </a:lnTo>
                  <a:lnTo>
                    <a:pt x="135382" y="661848"/>
                  </a:lnTo>
                  <a:lnTo>
                    <a:pt x="172796" y="689574"/>
                  </a:lnTo>
                  <a:lnTo>
                    <a:pt x="213596" y="713055"/>
                  </a:lnTo>
                  <a:lnTo>
                    <a:pt x="257404" y="731936"/>
                  </a:lnTo>
                  <a:lnTo>
                    <a:pt x="303842" y="745861"/>
                  </a:lnTo>
                  <a:lnTo>
                    <a:pt x="352533" y="754477"/>
                  </a:lnTo>
                  <a:lnTo>
                    <a:pt x="403098" y="757427"/>
                  </a:lnTo>
                  <a:lnTo>
                    <a:pt x="453662" y="754477"/>
                  </a:lnTo>
                  <a:lnTo>
                    <a:pt x="502353" y="745861"/>
                  </a:lnTo>
                  <a:lnTo>
                    <a:pt x="548791" y="731936"/>
                  </a:lnTo>
                  <a:lnTo>
                    <a:pt x="592599" y="713055"/>
                  </a:lnTo>
                  <a:lnTo>
                    <a:pt x="633399" y="689574"/>
                  </a:lnTo>
                  <a:lnTo>
                    <a:pt x="670813" y="661848"/>
                  </a:lnTo>
                  <a:lnTo>
                    <a:pt x="704465" y="630232"/>
                  </a:lnTo>
                  <a:lnTo>
                    <a:pt x="733975" y="595080"/>
                  </a:lnTo>
                  <a:lnTo>
                    <a:pt x="758967" y="556748"/>
                  </a:lnTo>
                  <a:lnTo>
                    <a:pt x="779063" y="515590"/>
                  </a:lnTo>
                  <a:lnTo>
                    <a:pt x="793885" y="471962"/>
                  </a:lnTo>
                  <a:lnTo>
                    <a:pt x="803055" y="426218"/>
                  </a:lnTo>
                  <a:lnTo>
                    <a:pt x="806196" y="378713"/>
                  </a:lnTo>
                  <a:lnTo>
                    <a:pt x="803055" y="331209"/>
                  </a:lnTo>
                  <a:lnTo>
                    <a:pt x="793885" y="285465"/>
                  </a:lnTo>
                  <a:lnTo>
                    <a:pt x="779063" y="241837"/>
                  </a:lnTo>
                  <a:lnTo>
                    <a:pt x="758967" y="200679"/>
                  </a:lnTo>
                  <a:lnTo>
                    <a:pt x="733975" y="162347"/>
                  </a:lnTo>
                  <a:lnTo>
                    <a:pt x="704465" y="127195"/>
                  </a:lnTo>
                  <a:lnTo>
                    <a:pt x="670813" y="95579"/>
                  </a:lnTo>
                  <a:lnTo>
                    <a:pt x="633399" y="67853"/>
                  </a:lnTo>
                  <a:lnTo>
                    <a:pt x="592599" y="44372"/>
                  </a:lnTo>
                  <a:lnTo>
                    <a:pt x="548791" y="25491"/>
                  </a:lnTo>
                  <a:lnTo>
                    <a:pt x="502353" y="11566"/>
                  </a:lnTo>
                  <a:lnTo>
                    <a:pt x="453662" y="2950"/>
                  </a:lnTo>
                  <a:lnTo>
                    <a:pt x="4030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31123" y="6100571"/>
            <a:ext cx="751331" cy="68579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536017" y="1729231"/>
            <a:ext cx="8219440" cy="383540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 marR="292735">
              <a:lnSpc>
                <a:spcPts val="2380"/>
              </a:lnSpc>
              <a:spcBef>
                <a:spcPts val="390"/>
              </a:spcBef>
            </a:pP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ECM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QIP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adheres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(3)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guiding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principles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DHCS </a:t>
            </a:r>
            <a:r>
              <a:rPr dirty="0" sz="2200">
                <a:latin typeface="Arial"/>
                <a:cs typeface="Arial"/>
              </a:rPr>
              <a:t>CalAIM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program:</a:t>
            </a:r>
            <a:endParaRPr sz="2200">
              <a:latin typeface="Arial"/>
              <a:cs typeface="Arial"/>
            </a:endParaRPr>
          </a:p>
          <a:p>
            <a:pPr marL="527685" marR="100965" indent="-515620">
              <a:lnSpc>
                <a:spcPts val="2380"/>
              </a:lnSpc>
              <a:spcBef>
                <a:spcPts val="1195"/>
              </a:spcBef>
              <a:buAutoNum type="arabicParenR"/>
              <a:tabLst>
                <a:tab pos="527685" algn="l"/>
                <a:tab pos="528320" algn="l"/>
              </a:tabLst>
            </a:pPr>
            <a:r>
              <a:rPr dirty="0" sz="2200">
                <a:latin typeface="Arial"/>
                <a:cs typeface="Arial"/>
              </a:rPr>
              <a:t>Identify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manage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member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risk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need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through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whole </a:t>
            </a:r>
            <a:r>
              <a:rPr dirty="0" sz="2200">
                <a:latin typeface="Arial"/>
                <a:cs typeface="Arial"/>
              </a:rPr>
              <a:t>person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care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approaches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addressing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Social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Determinants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Health.</a:t>
            </a:r>
            <a:endParaRPr sz="2200">
              <a:latin typeface="Arial"/>
              <a:cs typeface="Arial"/>
            </a:endParaRPr>
          </a:p>
          <a:p>
            <a:pPr marL="527050" marR="66675" indent="-514984">
              <a:lnSpc>
                <a:spcPts val="2380"/>
              </a:lnSpc>
              <a:spcBef>
                <a:spcPts val="1185"/>
              </a:spcBef>
              <a:buAutoNum type="arabicParenR"/>
              <a:tabLst>
                <a:tab pos="527685" algn="l"/>
                <a:tab pos="528320" algn="l"/>
              </a:tabLst>
            </a:pPr>
            <a:r>
              <a:rPr dirty="0" sz="2200">
                <a:latin typeface="Arial"/>
                <a:cs typeface="Arial"/>
              </a:rPr>
              <a:t>Move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Medi-</a:t>
            </a:r>
            <a:r>
              <a:rPr dirty="0" sz="2200">
                <a:latin typeface="Arial"/>
                <a:cs typeface="Arial"/>
              </a:rPr>
              <a:t>Cal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more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consistent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seamless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system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by </a:t>
            </a:r>
            <a:r>
              <a:rPr dirty="0" sz="2200">
                <a:latin typeface="Arial"/>
                <a:cs typeface="Arial"/>
              </a:rPr>
              <a:t>reducing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complexity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increasing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flexibility.</a:t>
            </a:r>
            <a:endParaRPr sz="2200">
              <a:latin typeface="Arial"/>
              <a:cs typeface="Arial"/>
            </a:endParaRPr>
          </a:p>
          <a:p>
            <a:pPr marL="527685" marR="5080" indent="-515620">
              <a:lnSpc>
                <a:spcPts val="2380"/>
              </a:lnSpc>
              <a:spcBef>
                <a:spcPts val="1195"/>
              </a:spcBef>
              <a:buAutoNum type="arabicParenR"/>
              <a:tabLst>
                <a:tab pos="527685" algn="l"/>
                <a:tab pos="528320" algn="l"/>
              </a:tabLst>
            </a:pPr>
            <a:r>
              <a:rPr dirty="0" sz="2200">
                <a:latin typeface="Arial"/>
                <a:cs typeface="Arial"/>
              </a:rPr>
              <a:t>Improve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quality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outcomes,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reduce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health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disparities,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drive </a:t>
            </a:r>
            <a:r>
              <a:rPr dirty="0" sz="2200">
                <a:latin typeface="Arial"/>
                <a:cs typeface="Arial"/>
              </a:rPr>
              <a:t>delivery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system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transformation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innovation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through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value- </a:t>
            </a:r>
            <a:r>
              <a:rPr dirty="0" sz="2200">
                <a:latin typeface="Arial"/>
                <a:cs typeface="Arial"/>
              </a:rPr>
              <a:t>based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initiatives,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modernization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systems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payment reform.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  <a:tabLst>
                <a:tab pos="789305" algn="l"/>
                <a:tab pos="1626235" algn="l"/>
                <a:tab pos="2487295" algn="l"/>
              </a:tabLst>
            </a:pPr>
            <a:r>
              <a:rPr dirty="0"/>
              <a:t>Eureka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Fairfield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Redding</a:t>
            </a:r>
            <a:r>
              <a:rPr dirty="0" spc="145"/>
              <a:t>  </a:t>
            </a:r>
            <a:r>
              <a:rPr dirty="0" spc="-50"/>
              <a:t>|</a:t>
            </a:r>
            <a:r>
              <a:rPr dirty="0"/>
              <a:t>	Santa</a:t>
            </a:r>
            <a:r>
              <a:rPr dirty="0" spc="-20"/>
              <a:t> Rosa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2294223" y="265625"/>
            <a:ext cx="22288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6E2C3D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297487" y="247610"/>
            <a:ext cx="329692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Guiding</a:t>
            </a:r>
            <a:r>
              <a:rPr dirty="0" spc="-45"/>
              <a:t> </a:t>
            </a:r>
            <a:r>
              <a:rPr dirty="0" spc="-10"/>
              <a:t>Principles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5126" y="264205"/>
            <a:ext cx="4662805" cy="497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94055" algn="l"/>
              </a:tabLst>
            </a:pPr>
            <a:r>
              <a:rPr dirty="0" sz="2800" spc="-50" b="1">
                <a:solidFill>
                  <a:srgbClr val="6E2C3D"/>
                </a:solidFill>
                <a:latin typeface="Arial"/>
                <a:cs typeface="Arial"/>
              </a:rPr>
              <a:t>3</a:t>
            </a:r>
            <a:r>
              <a:rPr dirty="0" sz="2800" b="1">
                <a:solidFill>
                  <a:srgbClr val="6E2C3D"/>
                </a:solidFill>
                <a:latin typeface="Arial"/>
                <a:cs typeface="Arial"/>
              </a:rPr>
              <a:t>	</a:t>
            </a:r>
            <a:r>
              <a:rPr dirty="0" sz="3100"/>
              <a:t>ECM</a:t>
            </a:r>
            <a:r>
              <a:rPr dirty="0" sz="3100" spc="-105"/>
              <a:t> </a:t>
            </a:r>
            <a:r>
              <a:rPr dirty="0" sz="3100"/>
              <a:t>Benefit</a:t>
            </a:r>
            <a:r>
              <a:rPr dirty="0" sz="3100" spc="-75"/>
              <a:t> </a:t>
            </a:r>
            <a:r>
              <a:rPr dirty="0" sz="3100" spc="-10"/>
              <a:t>Overview</a:t>
            </a:r>
            <a:endParaRPr sz="31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2394204" y="2052828"/>
            <a:ext cx="5066030" cy="3497579"/>
            <a:chOff x="2394204" y="2052828"/>
            <a:chExt cx="5066030" cy="349757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4204" y="2052828"/>
              <a:ext cx="4704587" cy="3034283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269736" y="4629911"/>
              <a:ext cx="990600" cy="914400"/>
            </a:xfrm>
            <a:custGeom>
              <a:avLst/>
              <a:gdLst/>
              <a:ahLst/>
              <a:cxnLst/>
              <a:rect l="l" t="t" r="r" b="b"/>
              <a:pathLst>
                <a:path w="990600" h="914400">
                  <a:moveTo>
                    <a:pt x="495300" y="0"/>
                  </a:moveTo>
                  <a:lnTo>
                    <a:pt x="444658" y="2360"/>
                  </a:lnTo>
                  <a:lnTo>
                    <a:pt x="395480" y="9288"/>
                  </a:lnTo>
                  <a:lnTo>
                    <a:pt x="348013" y="20555"/>
                  </a:lnTo>
                  <a:lnTo>
                    <a:pt x="302507" y="35929"/>
                  </a:lnTo>
                  <a:lnTo>
                    <a:pt x="259211" y="55182"/>
                  </a:lnTo>
                  <a:lnTo>
                    <a:pt x="218373" y="78083"/>
                  </a:lnTo>
                  <a:lnTo>
                    <a:pt x="180243" y="104403"/>
                  </a:lnTo>
                  <a:lnTo>
                    <a:pt x="145070" y="133911"/>
                  </a:lnTo>
                  <a:lnTo>
                    <a:pt x="113102" y="166379"/>
                  </a:lnTo>
                  <a:lnTo>
                    <a:pt x="84589" y="201576"/>
                  </a:lnTo>
                  <a:lnTo>
                    <a:pt x="59780" y="239272"/>
                  </a:lnTo>
                  <a:lnTo>
                    <a:pt x="38923" y="279238"/>
                  </a:lnTo>
                  <a:lnTo>
                    <a:pt x="22267" y="321243"/>
                  </a:lnTo>
                  <a:lnTo>
                    <a:pt x="10062" y="365059"/>
                  </a:lnTo>
                  <a:lnTo>
                    <a:pt x="2557" y="410454"/>
                  </a:lnTo>
                  <a:lnTo>
                    <a:pt x="0" y="457200"/>
                  </a:lnTo>
                  <a:lnTo>
                    <a:pt x="2557" y="503945"/>
                  </a:lnTo>
                  <a:lnTo>
                    <a:pt x="10062" y="549340"/>
                  </a:lnTo>
                  <a:lnTo>
                    <a:pt x="22267" y="593156"/>
                  </a:lnTo>
                  <a:lnTo>
                    <a:pt x="38923" y="635161"/>
                  </a:lnTo>
                  <a:lnTo>
                    <a:pt x="59780" y="675127"/>
                  </a:lnTo>
                  <a:lnTo>
                    <a:pt x="84589" y="712823"/>
                  </a:lnTo>
                  <a:lnTo>
                    <a:pt x="113102" y="748020"/>
                  </a:lnTo>
                  <a:lnTo>
                    <a:pt x="145070" y="780488"/>
                  </a:lnTo>
                  <a:lnTo>
                    <a:pt x="180243" y="809996"/>
                  </a:lnTo>
                  <a:lnTo>
                    <a:pt x="218373" y="836316"/>
                  </a:lnTo>
                  <a:lnTo>
                    <a:pt x="259211" y="859217"/>
                  </a:lnTo>
                  <a:lnTo>
                    <a:pt x="302507" y="878470"/>
                  </a:lnTo>
                  <a:lnTo>
                    <a:pt x="348013" y="893844"/>
                  </a:lnTo>
                  <a:lnTo>
                    <a:pt x="395480" y="905111"/>
                  </a:lnTo>
                  <a:lnTo>
                    <a:pt x="444658" y="912039"/>
                  </a:lnTo>
                  <a:lnTo>
                    <a:pt x="495300" y="914400"/>
                  </a:lnTo>
                  <a:lnTo>
                    <a:pt x="545941" y="912039"/>
                  </a:lnTo>
                  <a:lnTo>
                    <a:pt x="595119" y="905111"/>
                  </a:lnTo>
                  <a:lnTo>
                    <a:pt x="642586" y="893844"/>
                  </a:lnTo>
                  <a:lnTo>
                    <a:pt x="688092" y="878470"/>
                  </a:lnTo>
                  <a:lnTo>
                    <a:pt x="731388" y="859217"/>
                  </a:lnTo>
                  <a:lnTo>
                    <a:pt x="772226" y="836316"/>
                  </a:lnTo>
                  <a:lnTo>
                    <a:pt x="810356" y="809996"/>
                  </a:lnTo>
                  <a:lnTo>
                    <a:pt x="845529" y="780488"/>
                  </a:lnTo>
                  <a:lnTo>
                    <a:pt x="877497" y="748020"/>
                  </a:lnTo>
                  <a:lnTo>
                    <a:pt x="906010" y="712823"/>
                  </a:lnTo>
                  <a:lnTo>
                    <a:pt x="930819" y="675127"/>
                  </a:lnTo>
                  <a:lnTo>
                    <a:pt x="951676" y="635161"/>
                  </a:lnTo>
                  <a:lnTo>
                    <a:pt x="968332" y="593156"/>
                  </a:lnTo>
                  <a:lnTo>
                    <a:pt x="980537" y="549340"/>
                  </a:lnTo>
                  <a:lnTo>
                    <a:pt x="988042" y="503945"/>
                  </a:lnTo>
                  <a:lnTo>
                    <a:pt x="990600" y="457200"/>
                  </a:lnTo>
                  <a:lnTo>
                    <a:pt x="988042" y="410454"/>
                  </a:lnTo>
                  <a:lnTo>
                    <a:pt x="980537" y="365059"/>
                  </a:lnTo>
                  <a:lnTo>
                    <a:pt x="968332" y="321243"/>
                  </a:lnTo>
                  <a:lnTo>
                    <a:pt x="951676" y="279238"/>
                  </a:lnTo>
                  <a:lnTo>
                    <a:pt x="930819" y="239272"/>
                  </a:lnTo>
                  <a:lnTo>
                    <a:pt x="906010" y="201576"/>
                  </a:lnTo>
                  <a:lnTo>
                    <a:pt x="877497" y="166379"/>
                  </a:lnTo>
                  <a:lnTo>
                    <a:pt x="845529" y="133911"/>
                  </a:lnTo>
                  <a:lnTo>
                    <a:pt x="810356" y="104403"/>
                  </a:lnTo>
                  <a:lnTo>
                    <a:pt x="772226" y="78083"/>
                  </a:lnTo>
                  <a:lnTo>
                    <a:pt x="731388" y="55182"/>
                  </a:lnTo>
                  <a:lnTo>
                    <a:pt x="688092" y="35929"/>
                  </a:lnTo>
                  <a:lnTo>
                    <a:pt x="642586" y="20555"/>
                  </a:lnTo>
                  <a:lnTo>
                    <a:pt x="595119" y="9288"/>
                  </a:lnTo>
                  <a:lnTo>
                    <a:pt x="545941" y="2360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6662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269736" y="4629911"/>
              <a:ext cx="990600" cy="914400"/>
            </a:xfrm>
            <a:custGeom>
              <a:avLst/>
              <a:gdLst/>
              <a:ahLst/>
              <a:cxnLst/>
              <a:rect l="l" t="t" r="r" b="b"/>
              <a:pathLst>
                <a:path w="990600" h="914400">
                  <a:moveTo>
                    <a:pt x="0" y="457200"/>
                  </a:moveTo>
                  <a:lnTo>
                    <a:pt x="2557" y="410454"/>
                  </a:lnTo>
                  <a:lnTo>
                    <a:pt x="10062" y="365059"/>
                  </a:lnTo>
                  <a:lnTo>
                    <a:pt x="22267" y="321243"/>
                  </a:lnTo>
                  <a:lnTo>
                    <a:pt x="38923" y="279238"/>
                  </a:lnTo>
                  <a:lnTo>
                    <a:pt x="59780" y="239272"/>
                  </a:lnTo>
                  <a:lnTo>
                    <a:pt x="84589" y="201576"/>
                  </a:lnTo>
                  <a:lnTo>
                    <a:pt x="113102" y="166379"/>
                  </a:lnTo>
                  <a:lnTo>
                    <a:pt x="145070" y="133911"/>
                  </a:lnTo>
                  <a:lnTo>
                    <a:pt x="180243" y="104403"/>
                  </a:lnTo>
                  <a:lnTo>
                    <a:pt x="218373" y="78083"/>
                  </a:lnTo>
                  <a:lnTo>
                    <a:pt x="259211" y="55182"/>
                  </a:lnTo>
                  <a:lnTo>
                    <a:pt x="302507" y="35929"/>
                  </a:lnTo>
                  <a:lnTo>
                    <a:pt x="348013" y="20555"/>
                  </a:lnTo>
                  <a:lnTo>
                    <a:pt x="395480" y="9288"/>
                  </a:lnTo>
                  <a:lnTo>
                    <a:pt x="444658" y="2360"/>
                  </a:lnTo>
                  <a:lnTo>
                    <a:pt x="495300" y="0"/>
                  </a:lnTo>
                  <a:lnTo>
                    <a:pt x="545941" y="2360"/>
                  </a:lnTo>
                  <a:lnTo>
                    <a:pt x="595119" y="9288"/>
                  </a:lnTo>
                  <a:lnTo>
                    <a:pt x="642586" y="20555"/>
                  </a:lnTo>
                  <a:lnTo>
                    <a:pt x="688092" y="35929"/>
                  </a:lnTo>
                  <a:lnTo>
                    <a:pt x="731388" y="55182"/>
                  </a:lnTo>
                  <a:lnTo>
                    <a:pt x="772226" y="78083"/>
                  </a:lnTo>
                  <a:lnTo>
                    <a:pt x="810356" y="104403"/>
                  </a:lnTo>
                  <a:lnTo>
                    <a:pt x="845529" y="133911"/>
                  </a:lnTo>
                  <a:lnTo>
                    <a:pt x="877497" y="166379"/>
                  </a:lnTo>
                  <a:lnTo>
                    <a:pt x="906010" y="201576"/>
                  </a:lnTo>
                  <a:lnTo>
                    <a:pt x="930819" y="239272"/>
                  </a:lnTo>
                  <a:lnTo>
                    <a:pt x="951676" y="279238"/>
                  </a:lnTo>
                  <a:lnTo>
                    <a:pt x="968332" y="321243"/>
                  </a:lnTo>
                  <a:lnTo>
                    <a:pt x="980537" y="365059"/>
                  </a:lnTo>
                  <a:lnTo>
                    <a:pt x="988042" y="410454"/>
                  </a:lnTo>
                  <a:lnTo>
                    <a:pt x="990600" y="457200"/>
                  </a:lnTo>
                  <a:lnTo>
                    <a:pt x="988042" y="503945"/>
                  </a:lnTo>
                  <a:lnTo>
                    <a:pt x="980537" y="549340"/>
                  </a:lnTo>
                  <a:lnTo>
                    <a:pt x="968332" y="593156"/>
                  </a:lnTo>
                  <a:lnTo>
                    <a:pt x="951676" y="635161"/>
                  </a:lnTo>
                  <a:lnTo>
                    <a:pt x="930819" y="675127"/>
                  </a:lnTo>
                  <a:lnTo>
                    <a:pt x="906010" y="712823"/>
                  </a:lnTo>
                  <a:lnTo>
                    <a:pt x="877497" y="748020"/>
                  </a:lnTo>
                  <a:lnTo>
                    <a:pt x="845529" y="780488"/>
                  </a:lnTo>
                  <a:lnTo>
                    <a:pt x="810356" y="809996"/>
                  </a:lnTo>
                  <a:lnTo>
                    <a:pt x="772226" y="836316"/>
                  </a:lnTo>
                  <a:lnTo>
                    <a:pt x="731388" y="859217"/>
                  </a:lnTo>
                  <a:lnTo>
                    <a:pt x="688092" y="878470"/>
                  </a:lnTo>
                  <a:lnTo>
                    <a:pt x="642586" y="893844"/>
                  </a:lnTo>
                  <a:lnTo>
                    <a:pt x="595119" y="905111"/>
                  </a:lnTo>
                  <a:lnTo>
                    <a:pt x="545941" y="912039"/>
                  </a:lnTo>
                  <a:lnTo>
                    <a:pt x="495300" y="914400"/>
                  </a:lnTo>
                  <a:lnTo>
                    <a:pt x="444658" y="912039"/>
                  </a:lnTo>
                  <a:lnTo>
                    <a:pt x="395480" y="905111"/>
                  </a:lnTo>
                  <a:lnTo>
                    <a:pt x="348013" y="893844"/>
                  </a:lnTo>
                  <a:lnTo>
                    <a:pt x="302507" y="878470"/>
                  </a:lnTo>
                  <a:lnTo>
                    <a:pt x="259211" y="859217"/>
                  </a:lnTo>
                  <a:lnTo>
                    <a:pt x="218373" y="836316"/>
                  </a:lnTo>
                  <a:lnTo>
                    <a:pt x="180243" y="809996"/>
                  </a:lnTo>
                  <a:lnTo>
                    <a:pt x="145070" y="780488"/>
                  </a:lnTo>
                  <a:lnTo>
                    <a:pt x="113102" y="748020"/>
                  </a:lnTo>
                  <a:lnTo>
                    <a:pt x="84589" y="712823"/>
                  </a:lnTo>
                  <a:lnTo>
                    <a:pt x="59780" y="675127"/>
                  </a:lnTo>
                  <a:lnTo>
                    <a:pt x="38923" y="635161"/>
                  </a:lnTo>
                  <a:lnTo>
                    <a:pt x="22267" y="593156"/>
                  </a:lnTo>
                  <a:lnTo>
                    <a:pt x="10062" y="549340"/>
                  </a:lnTo>
                  <a:lnTo>
                    <a:pt x="2557" y="503945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6E2C3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765036" y="4207764"/>
              <a:ext cx="695325" cy="698500"/>
            </a:xfrm>
            <a:custGeom>
              <a:avLst/>
              <a:gdLst/>
              <a:ahLst/>
              <a:cxnLst/>
              <a:rect l="l" t="t" r="r" b="b"/>
              <a:pathLst>
                <a:path w="695325" h="698500">
                  <a:moveTo>
                    <a:pt x="347472" y="0"/>
                  </a:moveTo>
                  <a:lnTo>
                    <a:pt x="300323" y="3185"/>
                  </a:lnTo>
                  <a:lnTo>
                    <a:pt x="255102" y="12466"/>
                  </a:lnTo>
                  <a:lnTo>
                    <a:pt x="212222" y="27425"/>
                  </a:lnTo>
                  <a:lnTo>
                    <a:pt x="172099" y="47647"/>
                  </a:lnTo>
                  <a:lnTo>
                    <a:pt x="135144" y="72716"/>
                  </a:lnTo>
                  <a:lnTo>
                    <a:pt x="101774" y="102217"/>
                  </a:lnTo>
                  <a:lnTo>
                    <a:pt x="72402" y="135733"/>
                  </a:lnTo>
                  <a:lnTo>
                    <a:pt x="47441" y="172849"/>
                  </a:lnTo>
                  <a:lnTo>
                    <a:pt x="27306" y="213149"/>
                  </a:lnTo>
                  <a:lnTo>
                    <a:pt x="12412" y="256218"/>
                  </a:lnTo>
                  <a:lnTo>
                    <a:pt x="3172" y="301638"/>
                  </a:lnTo>
                  <a:lnTo>
                    <a:pt x="0" y="348995"/>
                  </a:lnTo>
                  <a:lnTo>
                    <a:pt x="3172" y="396353"/>
                  </a:lnTo>
                  <a:lnTo>
                    <a:pt x="12412" y="441773"/>
                  </a:lnTo>
                  <a:lnTo>
                    <a:pt x="27306" y="484842"/>
                  </a:lnTo>
                  <a:lnTo>
                    <a:pt x="47441" y="525142"/>
                  </a:lnTo>
                  <a:lnTo>
                    <a:pt x="72402" y="562258"/>
                  </a:lnTo>
                  <a:lnTo>
                    <a:pt x="101774" y="595774"/>
                  </a:lnTo>
                  <a:lnTo>
                    <a:pt x="135144" y="625275"/>
                  </a:lnTo>
                  <a:lnTo>
                    <a:pt x="172099" y="650344"/>
                  </a:lnTo>
                  <a:lnTo>
                    <a:pt x="212222" y="670566"/>
                  </a:lnTo>
                  <a:lnTo>
                    <a:pt x="255102" y="685525"/>
                  </a:lnTo>
                  <a:lnTo>
                    <a:pt x="300323" y="694806"/>
                  </a:lnTo>
                  <a:lnTo>
                    <a:pt x="347472" y="697991"/>
                  </a:lnTo>
                  <a:lnTo>
                    <a:pt x="394623" y="694806"/>
                  </a:lnTo>
                  <a:lnTo>
                    <a:pt x="439845" y="685525"/>
                  </a:lnTo>
                  <a:lnTo>
                    <a:pt x="482726" y="670566"/>
                  </a:lnTo>
                  <a:lnTo>
                    <a:pt x="522850" y="650344"/>
                  </a:lnTo>
                  <a:lnTo>
                    <a:pt x="559804" y="625275"/>
                  </a:lnTo>
                  <a:lnTo>
                    <a:pt x="593174" y="595774"/>
                  </a:lnTo>
                  <a:lnTo>
                    <a:pt x="622545" y="562258"/>
                  </a:lnTo>
                  <a:lnTo>
                    <a:pt x="647505" y="525142"/>
                  </a:lnTo>
                  <a:lnTo>
                    <a:pt x="667638" y="484842"/>
                  </a:lnTo>
                  <a:lnTo>
                    <a:pt x="682532" y="441773"/>
                  </a:lnTo>
                  <a:lnTo>
                    <a:pt x="691772" y="396353"/>
                  </a:lnTo>
                  <a:lnTo>
                    <a:pt x="694944" y="348995"/>
                  </a:lnTo>
                  <a:lnTo>
                    <a:pt x="691772" y="301638"/>
                  </a:lnTo>
                  <a:lnTo>
                    <a:pt x="682532" y="256218"/>
                  </a:lnTo>
                  <a:lnTo>
                    <a:pt x="667638" y="213149"/>
                  </a:lnTo>
                  <a:lnTo>
                    <a:pt x="647505" y="172849"/>
                  </a:lnTo>
                  <a:lnTo>
                    <a:pt x="622545" y="135733"/>
                  </a:lnTo>
                  <a:lnTo>
                    <a:pt x="593174" y="102217"/>
                  </a:lnTo>
                  <a:lnTo>
                    <a:pt x="559804" y="72716"/>
                  </a:lnTo>
                  <a:lnTo>
                    <a:pt x="522850" y="47647"/>
                  </a:lnTo>
                  <a:lnTo>
                    <a:pt x="482726" y="27425"/>
                  </a:lnTo>
                  <a:lnTo>
                    <a:pt x="439845" y="12466"/>
                  </a:lnTo>
                  <a:lnTo>
                    <a:pt x="394623" y="3185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6E2C3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  <a:tabLst>
                <a:tab pos="789305" algn="l"/>
                <a:tab pos="1626235" algn="l"/>
                <a:tab pos="2487295" algn="l"/>
              </a:tabLst>
            </a:pPr>
            <a:r>
              <a:rPr dirty="0"/>
              <a:t>Eureka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Fairfield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Redding</a:t>
            </a:r>
            <a:r>
              <a:rPr dirty="0" spc="145"/>
              <a:t>  </a:t>
            </a:r>
            <a:r>
              <a:rPr dirty="0" spc="-50"/>
              <a:t>|</a:t>
            </a:r>
            <a:r>
              <a:rPr dirty="0"/>
              <a:t>	Santa</a:t>
            </a:r>
            <a:r>
              <a:rPr dirty="0" spc="-20"/>
              <a:t> Rosa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280" rIns="0" bIns="0" rtlCol="0" vert="horz">
            <a:spAutoFit/>
          </a:bodyPr>
          <a:lstStyle/>
          <a:p>
            <a:pPr marL="642620">
              <a:lnSpc>
                <a:spcPct val="100000"/>
              </a:lnSpc>
              <a:spcBef>
                <a:spcPts val="100"/>
              </a:spcBef>
            </a:pPr>
            <a:r>
              <a:rPr dirty="0"/>
              <a:t>ECM</a:t>
            </a:r>
            <a:r>
              <a:rPr dirty="0" spc="-35"/>
              <a:t> </a:t>
            </a:r>
            <a:r>
              <a:rPr dirty="0"/>
              <a:t>Benefit</a:t>
            </a:r>
            <a:r>
              <a:rPr dirty="0" spc="-30"/>
              <a:t> </a:t>
            </a:r>
            <a:r>
              <a:rPr dirty="0" spc="-10"/>
              <a:t>Overview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21536" y="1263028"/>
            <a:ext cx="7936230" cy="220408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algn="ctr" marL="148590">
              <a:lnSpc>
                <a:spcPct val="100000"/>
              </a:lnSpc>
              <a:spcBef>
                <a:spcPts val="420"/>
              </a:spcBef>
            </a:pPr>
            <a:r>
              <a:rPr dirty="0" sz="2200" b="1">
                <a:solidFill>
                  <a:srgbClr val="6E2C3D"/>
                </a:solidFill>
                <a:latin typeface="Arial"/>
                <a:cs typeface="Arial"/>
              </a:rPr>
              <a:t>Enhanced</a:t>
            </a:r>
            <a:r>
              <a:rPr dirty="0" sz="2200" spc="-85" b="1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6E2C3D"/>
                </a:solidFill>
                <a:latin typeface="Arial"/>
                <a:cs typeface="Arial"/>
              </a:rPr>
              <a:t>Care</a:t>
            </a:r>
            <a:r>
              <a:rPr dirty="0" sz="2200" spc="-90" b="1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6E2C3D"/>
                </a:solidFill>
                <a:latin typeface="Arial"/>
                <a:cs typeface="Arial"/>
              </a:rPr>
              <a:t>Management</a:t>
            </a:r>
            <a:r>
              <a:rPr dirty="0" sz="2200" spc="-80" b="1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6E2C3D"/>
                </a:solidFill>
                <a:latin typeface="Arial"/>
                <a:cs typeface="Arial"/>
              </a:rPr>
              <a:t>(ECM)</a:t>
            </a:r>
            <a:endParaRPr sz="22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2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benefit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that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part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California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Advancing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Innovating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Medi-</a:t>
            </a:r>
            <a:r>
              <a:rPr dirty="0" sz="1800" spc="-25">
                <a:latin typeface="Arial"/>
                <a:cs typeface="Arial"/>
              </a:rPr>
              <a:t>Cal </a:t>
            </a:r>
            <a:r>
              <a:rPr dirty="0" sz="1800">
                <a:latin typeface="Arial"/>
                <a:cs typeface="Arial"/>
              </a:rPr>
              <a:t>(CalAIM)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initiative.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CalAIM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multi-</a:t>
            </a:r>
            <a:r>
              <a:rPr dirty="0" sz="1800">
                <a:latin typeface="Arial"/>
                <a:cs typeface="Arial"/>
              </a:rPr>
              <a:t>year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initiative,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organized by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DHCS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address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complex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challenges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facing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California’s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most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vulnerable residents.</a:t>
            </a:r>
            <a:endParaRPr sz="1800">
              <a:latin typeface="Arial"/>
              <a:cs typeface="Arial"/>
            </a:endParaRPr>
          </a:p>
          <a:p>
            <a:pPr marL="354965" marR="208915" indent="-342900">
              <a:lnSpc>
                <a:spcPct val="100000"/>
              </a:lnSpc>
              <a:spcBef>
                <a:spcPts val="96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Medi-</a:t>
            </a:r>
            <a:r>
              <a:rPr dirty="0" sz="1800">
                <a:latin typeface="Arial"/>
                <a:cs typeface="Arial"/>
              </a:rPr>
              <a:t>Cal benefit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that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replaced the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Whole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Person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Care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(WPC)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pilot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 </a:t>
            </a:r>
            <a:r>
              <a:rPr dirty="0" sz="1800">
                <a:latin typeface="Arial"/>
                <a:cs typeface="Arial"/>
              </a:rPr>
              <a:t>Intensive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Outpatient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Care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Management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(IOPCM)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activities.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25195" y="3712464"/>
            <a:ext cx="8213090" cy="2960370"/>
            <a:chOff x="425195" y="3712464"/>
            <a:chExt cx="8213090" cy="296037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195" y="4020312"/>
              <a:ext cx="7752571" cy="265207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140798" y="4310634"/>
              <a:ext cx="728345" cy="513715"/>
            </a:xfrm>
            <a:custGeom>
              <a:avLst/>
              <a:gdLst/>
              <a:ahLst/>
              <a:cxnLst/>
              <a:rect l="l" t="t" r="r" b="b"/>
              <a:pathLst>
                <a:path w="728345" h="513714">
                  <a:moveTo>
                    <a:pt x="727938" y="0"/>
                  </a:moveTo>
                  <a:lnTo>
                    <a:pt x="0" y="513651"/>
                  </a:lnTo>
                </a:path>
              </a:pathLst>
            </a:custGeom>
            <a:ln w="38100">
              <a:solidFill>
                <a:srgbClr val="6E2C3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062965" y="3712463"/>
              <a:ext cx="1575435" cy="1167130"/>
            </a:xfrm>
            <a:custGeom>
              <a:avLst/>
              <a:gdLst/>
              <a:ahLst/>
              <a:cxnLst/>
              <a:rect l="l" t="t" r="r" b="b"/>
              <a:pathLst>
                <a:path w="1575434" h="1167129">
                  <a:moveTo>
                    <a:pt x="126339" y="1147521"/>
                  </a:moveTo>
                  <a:lnTo>
                    <a:pt x="60439" y="1054138"/>
                  </a:lnTo>
                  <a:lnTo>
                    <a:pt x="0" y="1166736"/>
                  </a:lnTo>
                  <a:lnTo>
                    <a:pt x="126339" y="1147521"/>
                  </a:lnTo>
                  <a:close/>
                </a:path>
                <a:path w="1575434" h="1167129">
                  <a:moveTo>
                    <a:pt x="1575066" y="428244"/>
                  </a:moveTo>
                  <a:lnTo>
                    <a:pt x="1572526" y="384467"/>
                  </a:lnTo>
                  <a:lnTo>
                    <a:pt x="1565109" y="341947"/>
                  </a:lnTo>
                  <a:lnTo>
                    <a:pt x="1553032" y="300901"/>
                  </a:lnTo>
                  <a:lnTo>
                    <a:pt x="1536560" y="261556"/>
                  </a:lnTo>
                  <a:lnTo>
                    <a:pt x="1515922" y="224129"/>
                  </a:lnTo>
                  <a:lnTo>
                    <a:pt x="1491386" y="188810"/>
                  </a:lnTo>
                  <a:lnTo>
                    <a:pt x="1463179" y="155841"/>
                  </a:lnTo>
                  <a:lnTo>
                    <a:pt x="1431556" y="125437"/>
                  </a:lnTo>
                  <a:lnTo>
                    <a:pt x="1396758" y="97802"/>
                  </a:lnTo>
                  <a:lnTo>
                    <a:pt x="1359039" y="73139"/>
                  </a:lnTo>
                  <a:lnTo>
                    <a:pt x="1318641" y="51689"/>
                  </a:lnTo>
                  <a:lnTo>
                    <a:pt x="1275816" y="33655"/>
                  </a:lnTo>
                  <a:lnTo>
                    <a:pt x="1230795" y="19253"/>
                  </a:lnTo>
                  <a:lnTo>
                    <a:pt x="1183843" y="8712"/>
                  </a:lnTo>
                  <a:lnTo>
                    <a:pt x="1135189" y="2222"/>
                  </a:lnTo>
                  <a:lnTo>
                    <a:pt x="1085100" y="0"/>
                  </a:lnTo>
                  <a:lnTo>
                    <a:pt x="1034999" y="2222"/>
                  </a:lnTo>
                  <a:lnTo>
                    <a:pt x="986345" y="8712"/>
                  </a:lnTo>
                  <a:lnTo>
                    <a:pt x="939393" y="19253"/>
                  </a:lnTo>
                  <a:lnTo>
                    <a:pt x="894372" y="33655"/>
                  </a:lnTo>
                  <a:lnTo>
                    <a:pt x="851547" y="51689"/>
                  </a:lnTo>
                  <a:lnTo>
                    <a:pt x="811149" y="73139"/>
                  </a:lnTo>
                  <a:lnTo>
                    <a:pt x="773430" y="97802"/>
                  </a:lnTo>
                  <a:lnTo>
                    <a:pt x="738632" y="125437"/>
                  </a:lnTo>
                  <a:lnTo>
                    <a:pt x="707009" y="155841"/>
                  </a:lnTo>
                  <a:lnTo>
                    <a:pt x="678802" y="188810"/>
                  </a:lnTo>
                  <a:lnTo>
                    <a:pt x="654265" y="224129"/>
                  </a:lnTo>
                  <a:lnTo>
                    <a:pt x="633628" y="261556"/>
                  </a:lnTo>
                  <a:lnTo>
                    <a:pt x="617156" y="300901"/>
                  </a:lnTo>
                  <a:lnTo>
                    <a:pt x="605078" y="341947"/>
                  </a:lnTo>
                  <a:lnTo>
                    <a:pt x="597662" y="384467"/>
                  </a:lnTo>
                  <a:lnTo>
                    <a:pt x="595134" y="428244"/>
                  </a:lnTo>
                  <a:lnTo>
                    <a:pt x="597662" y="472033"/>
                  </a:lnTo>
                  <a:lnTo>
                    <a:pt x="605078" y="514553"/>
                  </a:lnTo>
                  <a:lnTo>
                    <a:pt x="617156" y="555599"/>
                  </a:lnTo>
                  <a:lnTo>
                    <a:pt x="633628" y="594944"/>
                  </a:lnTo>
                  <a:lnTo>
                    <a:pt x="654265" y="632371"/>
                  </a:lnTo>
                  <a:lnTo>
                    <a:pt x="678802" y="667689"/>
                  </a:lnTo>
                  <a:lnTo>
                    <a:pt x="707009" y="700659"/>
                  </a:lnTo>
                  <a:lnTo>
                    <a:pt x="738632" y="731062"/>
                  </a:lnTo>
                  <a:lnTo>
                    <a:pt x="773430" y="758698"/>
                  </a:lnTo>
                  <a:lnTo>
                    <a:pt x="811149" y="783361"/>
                  </a:lnTo>
                  <a:lnTo>
                    <a:pt x="851547" y="804811"/>
                  </a:lnTo>
                  <a:lnTo>
                    <a:pt x="894372" y="822845"/>
                  </a:lnTo>
                  <a:lnTo>
                    <a:pt x="939393" y="837247"/>
                  </a:lnTo>
                  <a:lnTo>
                    <a:pt x="986345" y="847788"/>
                  </a:lnTo>
                  <a:lnTo>
                    <a:pt x="1034999" y="854278"/>
                  </a:lnTo>
                  <a:lnTo>
                    <a:pt x="1085100" y="856488"/>
                  </a:lnTo>
                  <a:lnTo>
                    <a:pt x="1135189" y="854278"/>
                  </a:lnTo>
                  <a:lnTo>
                    <a:pt x="1183843" y="847788"/>
                  </a:lnTo>
                  <a:lnTo>
                    <a:pt x="1230795" y="837247"/>
                  </a:lnTo>
                  <a:lnTo>
                    <a:pt x="1275816" y="822845"/>
                  </a:lnTo>
                  <a:lnTo>
                    <a:pt x="1318641" y="804811"/>
                  </a:lnTo>
                  <a:lnTo>
                    <a:pt x="1359039" y="783361"/>
                  </a:lnTo>
                  <a:lnTo>
                    <a:pt x="1396758" y="758698"/>
                  </a:lnTo>
                  <a:lnTo>
                    <a:pt x="1431556" y="731062"/>
                  </a:lnTo>
                  <a:lnTo>
                    <a:pt x="1463179" y="700659"/>
                  </a:lnTo>
                  <a:lnTo>
                    <a:pt x="1491386" y="667689"/>
                  </a:lnTo>
                  <a:lnTo>
                    <a:pt x="1515922" y="632371"/>
                  </a:lnTo>
                  <a:lnTo>
                    <a:pt x="1536560" y="594944"/>
                  </a:lnTo>
                  <a:lnTo>
                    <a:pt x="1553032" y="555599"/>
                  </a:lnTo>
                  <a:lnTo>
                    <a:pt x="1565109" y="514553"/>
                  </a:lnTo>
                  <a:lnTo>
                    <a:pt x="1572526" y="472033"/>
                  </a:lnTo>
                  <a:lnTo>
                    <a:pt x="1575066" y="428244"/>
                  </a:lnTo>
                  <a:close/>
                </a:path>
              </a:pathLst>
            </a:custGeom>
            <a:solidFill>
              <a:srgbClr val="6E2C3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7880656" y="3847473"/>
            <a:ext cx="5327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8580" marR="5080" indent="-56515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ECM QIP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330452" y="3712464"/>
            <a:ext cx="6242050" cy="635"/>
          </a:xfrm>
          <a:custGeom>
            <a:avLst/>
            <a:gdLst/>
            <a:ahLst/>
            <a:cxnLst/>
            <a:rect l="l" t="t" r="r" b="b"/>
            <a:pathLst>
              <a:path w="6242050" h="635">
                <a:moveTo>
                  <a:pt x="0" y="0"/>
                </a:moveTo>
                <a:lnTo>
                  <a:pt x="6242037" y="177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  <a:tabLst>
                <a:tab pos="789305" algn="l"/>
                <a:tab pos="1626235" algn="l"/>
                <a:tab pos="2487295" algn="l"/>
              </a:tabLst>
            </a:pPr>
            <a:r>
              <a:rPr dirty="0"/>
              <a:t>Eureka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Fairfield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Redding</a:t>
            </a:r>
            <a:r>
              <a:rPr dirty="0" spc="145"/>
              <a:t>  </a:t>
            </a:r>
            <a:r>
              <a:rPr dirty="0" spc="-50"/>
              <a:t>|</a:t>
            </a:r>
            <a:r>
              <a:rPr dirty="0"/>
              <a:t>	Santa</a:t>
            </a:r>
            <a:r>
              <a:rPr dirty="0" spc="-20"/>
              <a:t> Rosa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1134385" y="4754346"/>
          <a:ext cx="6692900" cy="1706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714"/>
                <a:gridCol w="1890394"/>
                <a:gridCol w="1659254"/>
                <a:gridCol w="1473834"/>
              </a:tblGrid>
              <a:tr h="487045">
                <a:tc>
                  <a:txBody>
                    <a:bodyPr/>
                    <a:lstStyle/>
                    <a:p>
                      <a:pPr marL="74930" marR="68580" indent="394335">
                        <a:lnSpc>
                          <a:spcPts val="1920"/>
                        </a:lnSpc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Phase</a:t>
                      </a:r>
                      <a:r>
                        <a:rPr dirty="0" sz="1600" spc="-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I: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January</a:t>
                      </a:r>
                      <a:r>
                        <a:rPr dirty="0" sz="16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1,</a:t>
                      </a:r>
                      <a:r>
                        <a:rPr dirty="0" sz="16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2022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376555" marR="369570" indent="152400">
                        <a:lnSpc>
                          <a:spcPts val="1920"/>
                        </a:lnSpc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Phase</a:t>
                      </a:r>
                      <a:r>
                        <a:rPr dirty="0" sz="1600" spc="-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II: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July</a:t>
                      </a:r>
                      <a:r>
                        <a:rPr dirty="0" sz="16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1,</a:t>
                      </a:r>
                      <a:r>
                        <a:rPr dirty="0" sz="16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2022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69215" indent="309245">
                        <a:lnSpc>
                          <a:spcPts val="1920"/>
                        </a:lnSpc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Phase</a:t>
                      </a:r>
                      <a:r>
                        <a:rPr dirty="0" sz="1600" spc="-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III: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January</a:t>
                      </a:r>
                      <a:r>
                        <a:rPr dirty="0" sz="16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1,</a:t>
                      </a:r>
                      <a:r>
                        <a:rPr dirty="0" sz="16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2023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168275" marR="161290" indent="118745">
                        <a:lnSpc>
                          <a:spcPts val="1920"/>
                        </a:lnSpc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Phase</a:t>
                      </a:r>
                      <a:r>
                        <a:rPr dirty="0" sz="1600" spc="-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IV: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July</a:t>
                      </a:r>
                      <a:r>
                        <a:rPr dirty="0" sz="16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1,</a:t>
                      </a:r>
                      <a:r>
                        <a:rPr dirty="0" sz="16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2023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67945" marR="594360">
                        <a:lnSpc>
                          <a:spcPts val="1920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Marin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Napa Mendocino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Shasta Sonoma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80"/>
                        </a:lnSpc>
                        <a:tabLst>
                          <a:tab pos="1086485" algn="l"/>
                        </a:tabLst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Solano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Trinity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tabLst>
                          <a:tab pos="1070610" algn="l"/>
                        </a:tabLst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Lake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Siskiyou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 marR="125730">
                        <a:lnSpc>
                          <a:spcPct val="100000"/>
                        </a:lnSpc>
                        <a:tabLst>
                          <a:tab pos="1073785" algn="l"/>
                          <a:tab pos="1101090" algn="l"/>
                        </a:tabLst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Yolo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Modoc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Humboldt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		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Lassen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Del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Norte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14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Counties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14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Counties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2977" rIns="0" bIns="0" rtlCol="0" vert="horz">
            <a:spAutoFit/>
          </a:bodyPr>
          <a:lstStyle/>
          <a:p>
            <a:pPr marL="634365">
              <a:lnSpc>
                <a:spcPct val="100000"/>
              </a:lnSpc>
              <a:spcBef>
                <a:spcPts val="100"/>
              </a:spcBef>
            </a:pPr>
            <a:r>
              <a:rPr dirty="0"/>
              <a:t>ECM</a:t>
            </a:r>
            <a:r>
              <a:rPr dirty="0" spc="-35"/>
              <a:t> </a:t>
            </a:r>
            <a:r>
              <a:rPr dirty="0"/>
              <a:t>Benefit</a:t>
            </a:r>
            <a:r>
              <a:rPr dirty="0" spc="-30"/>
              <a:t> </a:t>
            </a:r>
            <a:r>
              <a:rPr dirty="0" spc="-10"/>
              <a:t>Overview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3375" y="4550663"/>
            <a:ext cx="513587" cy="51358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3388" y="4584191"/>
            <a:ext cx="513587" cy="51358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32237" y="1114719"/>
            <a:ext cx="8256270" cy="3585845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marL="2981325">
              <a:lnSpc>
                <a:spcPct val="100000"/>
              </a:lnSpc>
              <a:spcBef>
                <a:spcPts val="635"/>
              </a:spcBef>
            </a:pPr>
            <a:r>
              <a:rPr dirty="0" sz="2200" b="1">
                <a:solidFill>
                  <a:srgbClr val="6E2C3D"/>
                </a:solidFill>
                <a:latin typeface="Arial"/>
                <a:cs typeface="Arial"/>
              </a:rPr>
              <a:t>Populations</a:t>
            </a:r>
            <a:r>
              <a:rPr dirty="0" sz="2200" spc="-45" b="1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6E2C3D"/>
                </a:solidFill>
                <a:latin typeface="Arial"/>
                <a:cs typeface="Arial"/>
              </a:rPr>
              <a:t>of</a:t>
            </a:r>
            <a:r>
              <a:rPr dirty="0" sz="2200" spc="-65" b="1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6E2C3D"/>
                </a:solidFill>
                <a:latin typeface="Arial"/>
                <a:cs typeface="Arial"/>
              </a:rPr>
              <a:t>Focus</a:t>
            </a:r>
            <a:endParaRPr sz="2200">
              <a:latin typeface="Arial"/>
              <a:cs typeface="Arial"/>
            </a:endParaRPr>
          </a:p>
          <a:p>
            <a:pPr marL="12700" marR="558800">
              <a:lnSpc>
                <a:spcPct val="100000"/>
              </a:lnSpc>
              <a:spcBef>
                <a:spcPts val="500"/>
              </a:spcBef>
            </a:pPr>
            <a:r>
              <a:rPr dirty="0" sz="2000">
                <a:latin typeface="Arial"/>
                <a:cs typeface="Arial"/>
              </a:rPr>
              <a:t>7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identifier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groups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individuals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are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eligible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ECM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benefit,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and </a:t>
            </a:r>
            <a:r>
              <a:rPr dirty="0" sz="2000">
                <a:latin typeface="Arial"/>
                <a:cs typeface="Arial"/>
              </a:rPr>
              <a:t>benefits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3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these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groups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were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launched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2022:</a:t>
            </a:r>
            <a:endParaRPr sz="2000">
              <a:latin typeface="Arial"/>
              <a:cs typeface="Arial"/>
            </a:endParaRPr>
          </a:p>
          <a:p>
            <a:pPr marL="926465" indent="-45656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926465" algn="l"/>
                <a:tab pos="927100" algn="l"/>
              </a:tabLst>
            </a:pPr>
            <a:r>
              <a:rPr dirty="0" sz="2000">
                <a:latin typeface="Arial"/>
                <a:cs typeface="Arial"/>
              </a:rPr>
              <a:t>Adult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individuals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experiencing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homelessness,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as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defined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by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HUD</a:t>
            </a:r>
            <a:endParaRPr sz="2000">
              <a:latin typeface="Arial"/>
              <a:cs typeface="Arial"/>
            </a:endParaRPr>
          </a:p>
          <a:p>
            <a:pPr marL="926465" marR="401320" indent="-456565">
              <a:lnSpc>
                <a:spcPct val="100000"/>
              </a:lnSpc>
              <a:buAutoNum type="arabicPeriod"/>
              <a:tabLst>
                <a:tab pos="926465" algn="l"/>
                <a:tab pos="927100" algn="l"/>
              </a:tabLst>
            </a:pPr>
            <a:r>
              <a:rPr dirty="0" sz="2000">
                <a:latin typeface="Arial"/>
                <a:cs typeface="Arial"/>
              </a:rPr>
              <a:t>Adult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High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Utilizer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individuals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with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five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(5)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or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more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emergency </a:t>
            </a:r>
            <a:r>
              <a:rPr dirty="0" sz="2000">
                <a:latin typeface="Arial"/>
                <a:cs typeface="Arial"/>
              </a:rPr>
              <a:t>room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visits in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six-</a:t>
            </a:r>
            <a:r>
              <a:rPr dirty="0" sz="2000">
                <a:latin typeface="Arial"/>
                <a:cs typeface="Arial"/>
              </a:rPr>
              <a:t>month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period</a:t>
            </a:r>
            <a:endParaRPr sz="2000">
              <a:latin typeface="Arial"/>
              <a:cs typeface="Arial"/>
            </a:endParaRPr>
          </a:p>
          <a:p>
            <a:pPr marL="926465" indent="-456565">
              <a:lnSpc>
                <a:spcPct val="100000"/>
              </a:lnSpc>
              <a:buAutoNum type="arabicPeriod"/>
              <a:tabLst>
                <a:tab pos="926465" algn="l"/>
                <a:tab pos="927100" algn="l"/>
              </a:tabLst>
            </a:pPr>
            <a:r>
              <a:rPr dirty="0" sz="2000">
                <a:latin typeface="Arial"/>
                <a:cs typeface="Arial"/>
              </a:rPr>
              <a:t>Adult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individuals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with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SMH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or</a:t>
            </a:r>
            <a:r>
              <a:rPr dirty="0" sz="2000" spc="-25">
                <a:latin typeface="Arial"/>
                <a:cs typeface="Arial"/>
              </a:rPr>
              <a:t> SUD</a:t>
            </a:r>
            <a:endParaRPr sz="2000">
              <a:latin typeface="Arial"/>
              <a:cs typeface="Arial"/>
            </a:endParaRPr>
          </a:p>
          <a:p>
            <a:pPr marL="12700" marR="78105">
              <a:lnSpc>
                <a:spcPct val="100000"/>
              </a:lnSpc>
              <a:spcBef>
                <a:spcPts val="600"/>
              </a:spcBef>
            </a:pPr>
            <a:r>
              <a:rPr dirty="0" sz="1900" b="1" i="1">
                <a:latin typeface="Arial"/>
                <a:cs typeface="Arial"/>
              </a:rPr>
              <a:t>For</a:t>
            </a:r>
            <a:r>
              <a:rPr dirty="0" sz="1900" spc="-65" b="1" i="1">
                <a:latin typeface="Arial"/>
                <a:cs typeface="Arial"/>
              </a:rPr>
              <a:t> </a:t>
            </a:r>
            <a:r>
              <a:rPr dirty="0" sz="1900" b="1" i="1">
                <a:latin typeface="Arial"/>
                <a:cs typeface="Arial"/>
              </a:rPr>
              <a:t>detailed</a:t>
            </a:r>
            <a:r>
              <a:rPr dirty="0" sz="1900" spc="-40" b="1" i="1">
                <a:latin typeface="Arial"/>
                <a:cs typeface="Arial"/>
              </a:rPr>
              <a:t> </a:t>
            </a:r>
            <a:r>
              <a:rPr dirty="0" sz="1900" b="1" i="1">
                <a:latin typeface="Arial"/>
                <a:cs typeface="Arial"/>
              </a:rPr>
              <a:t>information</a:t>
            </a:r>
            <a:r>
              <a:rPr dirty="0" sz="1900" spc="-50" b="1" i="1">
                <a:latin typeface="Arial"/>
                <a:cs typeface="Arial"/>
              </a:rPr>
              <a:t> </a:t>
            </a:r>
            <a:r>
              <a:rPr dirty="0" sz="1900" b="1" i="1">
                <a:latin typeface="Arial"/>
                <a:cs typeface="Arial"/>
              </a:rPr>
              <a:t>for</a:t>
            </a:r>
            <a:r>
              <a:rPr dirty="0" sz="1900" spc="-45" b="1" i="1">
                <a:latin typeface="Arial"/>
                <a:cs typeface="Arial"/>
              </a:rPr>
              <a:t> </a:t>
            </a:r>
            <a:r>
              <a:rPr dirty="0" sz="1900" b="1" i="1">
                <a:latin typeface="Arial"/>
                <a:cs typeface="Arial"/>
              </a:rPr>
              <a:t>each</a:t>
            </a:r>
            <a:r>
              <a:rPr dirty="0" sz="1900" spc="-40" b="1" i="1">
                <a:latin typeface="Arial"/>
                <a:cs typeface="Arial"/>
              </a:rPr>
              <a:t> </a:t>
            </a:r>
            <a:r>
              <a:rPr dirty="0" sz="1900" b="1" i="1">
                <a:latin typeface="Arial"/>
                <a:cs typeface="Arial"/>
              </a:rPr>
              <a:t>identifier</a:t>
            </a:r>
            <a:r>
              <a:rPr dirty="0" sz="1900" spc="-65" b="1" i="1">
                <a:latin typeface="Arial"/>
                <a:cs typeface="Arial"/>
              </a:rPr>
              <a:t> </a:t>
            </a:r>
            <a:r>
              <a:rPr dirty="0" sz="1900" b="1" i="1">
                <a:latin typeface="Arial"/>
                <a:cs typeface="Arial"/>
              </a:rPr>
              <a:t>group</a:t>
            </a:r>
            <a:r>
              <a:rPr dirty="0" sz="1900" spc="-50" b="1" i="1">
                <a:latin typeface="Arial"/>
                <a:cs typeface="Arial"/>
              </a:rPr>
              <a:t> </a:t>
            </a:r>
            <a:r>
              <a:rPr dirty="0" sz="1900" b="1" i="1">
                <a:latin typeface="Arial"/>
                <a:cs typeface="Arial"/>
              </a:rPr>
              <a:t>and</a:t>
            </a:r>
            <a:r>
              <a:rPr dirty="0" sz="1900" spc="-45" b="1" i="1">
                <a:latin typeface="Arial"/>
                <a:cs typeface="Arial"/>
              </a:rPr>
              <a:t> </a:t>
            </a:r>
            <a:r>
              <a:rPr dirty="0" sz="1900" b="1" i="1">
                <a:latin typeface="Arial"/>
                <a:cs typeface="Arial"/>
              </a:rPr>
              <a:t>eligibility</a:t>
            </a:r>
            <a:r>
              <a:rPr dirty="0" sz="1900" spc="-70" b="1" i="1">
                <a:latin typeface="Arial"/>
                <a:cs typeface="Arial"/>
              </a:rPr>
              <a:t> </a:t>
            </a:r>
            <a:r>
              <a:rPr dirty="0" sz="1900" spc="-10" b="1" i="1">
                <a:latin typeface="Arial"/>
                <a:cs typeface="Arial"/>
              </a:rPr>
              <a:t>criteria,</a:t>
            </a:r>
            <a:r>
              <a:rPr dirty="0" sz="1900" spc="-10" b="1" i="1">
                <a:latin typeface="Arial"/>
                <a:cs typeface="Arial"/>
              </a:rPr>
              <a:t> </a:t>
            </a:r>
            <a:r>
              <a:rPr dirty="0" sz="1900" b="1" i="1">
                <a:latin typeface="Arial"/>
                <a:cs typeface="Arial"/>
              </a:rPr>
              <a:t>please</a:t>
            </a:r>
            <a:r>
              <a:rPr dirty="0" sz="1900" spc="-25" b="1" i="1">
                <a:latin typeface="Arial"/>
                <a:cs typeface="Arial"/>
              </a:rPr>
              <a:t> </a:t>
            </a:r>
            <a:r>
              <a:rPr dirty="0" sz="1900" b="1" i="1">
                <a:latin typeface="Arial"/>
                <a:cs typeface="Arial"/>
              </a:rPr>
              <a:t>review</a:t>
            </a:r>
            <a:r>
              <a:rPr dirty="0" sz="1900" spc="-35" b="1" i="1">
                <a:latin typeface="Arial"/>
                <a:cs typeface="Arial"/>
              </a:rPr>
              <a:t> </a:t>
            </a:r>
            <a:r>
              <a:rPr dirty="0" sz="1900" b="1" i="1">
                <a:latin typeface="Arial"/>
                <a:cs typeface="Arial"/>
              </a:rPr>
              <a:t>on</a:t>
            </a:r>
            <a:r>
              <a:rPr dirty="0" sz="1900" spc="-45" b="1" i="1">
                <a:latin typeface="Arial"/>
                <a:cs typeface="Arial"/>
              </a:rPr>
              <a:t> </a:t>
            </a:r>
            <a:r>
              <a:rPr dirty="0" sz="1900" b="1" i="1">
                <a:latin typeface="Arial"/>
                <a:cs typeface="Arial"/>
              </a:rPr>
              <a:t>the</a:t>
            </a:r>
            <a:r>
              <a:rPr dirty="0" sz="1900" spc="-45" b="1" i="1">
                <a:latin typeface="Arial"/>
                <a:cs typeface="Arial"/>
              </a:rPr>
              <a:t> </a:t>
            </a:r>
            <a:r>
              <a:rPr dirty="0" sz="1900" b="1" i="1">
                <a:latin typeface="Arial"/>
                <a:cs typeface="Arial"/>
              </a:rPr>
              <a:t>DHCS</a:t>
            </a:r>
            <a:r>
              <a:rPr dirty="0" sz="1900" spc="-30" b="1" i="1">
                <a:latin typeface="Arial"/>
                <a:cs typeface="Arial"/>
              </a:rPr>
              <a:t> </a:t>
            </a:r>
            <a:r>
              <a:rPr dirty="0" sz="1900" spc="-10" b="1" i="1">
                <a:latin typeface="Arial"/>
                <a:cs typeface="Arial"/>
              </a:rPr>
              <a:t>website.</a:t>
            </a:r>
            <a:endParaRPr sz="1900">
              <a:latin typeface="Arial"/>
              <a:cs typeface="Arial"/>
            </a:endParaRPr>
          </a:p>
          <a:p>
            <a:pPr marL="2854960">
              <a:lnSpc>
                <a:spcPct val="100000"/>
              </a:lnSpc>
              <a:spcBef>
                <a:spcPts val="1195"/>
              </a:spcBef>
            </a:pPr>
            <a:r>
              <a:rPr dirty="0" sz="2200" b="1">
                <a:solidFill>
                  <a:srgbClr val="6E2C3D"/>
                </a:solidFill>
                <a:latin typeface="Arial"/>
                <a:cs typeface="Arial"/>
              </a:rPr>
              <a:t>2022</a:t>
            </a:r>
            <a:r>
              <a:rPr dirty="0" sz="2200" spc="-40" b="1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2200" spc="-20" b="1">
                <a:solidFill>
                  <a:srgbClr val="6E2C3D"/>
                </a:solidFill>
                <a:latin typeface="Arial"/>
                <a:cs typeface="Arial"/>
              </a:rPr>
              <a:t>Go-</a:t>
            </a:r>
            <a:r>
              <a:rPr dirty="0" sz="2200" b="1">
                <a:solidFill>
                  <a:srgbClr val="6E2C3D"/>
                </a:solidFill>
                <a:latin typeface="Arial"/>
                <a:cs typeface="Arial"/>
              </a:rPr>
              <a:t>Live</a:t>
            </a:r>
            <a:r>
              <a:rPr dirty="0" sz="2200" spc="-5" b="1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6E2C3D"/>
                </a:solidFill>
                <a:latin typeface="Arial"/>
                <a:cs typeface="Arial"/>
              </a:rPr>
              <a:t>Schedule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  <a:tabLst>
                <a:tab pos="789305" algn="l"/>
                <a:tab pos="1626235" algn="l"/>
                <a:tab pos="2487295" algn="l"/>
              </a:tabLst>
            </a:pPr>
            <a:r>
              <a:rPr dirty="0"/>
              <a:t>Eureka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Fairfield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Redding</a:t>
            </a:r>
            <a:r>
              <a:rPr dirty="0" spc="145"/>
              <a:t>  </a:t>
            </a:r>
            <a:r>
              <a:rPr dirty="0" spc="-50"/>
              <a:t>|</a:t>
            </a:r>
            <a:r>
              <a:rPr dirty="0"/>
              <a:t>	Santa</a:t>
            </a:r>
            <a:r>
              <a:rPr dirty="0" spc="-20"/>
              <a:t> Rosa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latin typeface="Arial"/>
                <a:cs typeface="Arial"/>
              </a:rPr>
              <a:t>ECM</a:t>
            </a:r>
            <a:r>
              <a:rPr dirty="0" sz="3600" spc="-10" b="1">
                <a:latin typeface="Arial"/>
                <a:cs typeface="Arial"/>
              </a:rPr>
              <a:t> </a:t>
            </a:r>
            <a:r>
              <a:rPr dirty="0" sz="3600" spc="-25" b="1">
                <a:latin typeface="Arial"/>
                <a:cs typeface="Arial"/>
              </a:rPr>
              <a:t>QIP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078735" y="140207"/>
            <a:ext cx="806450" cy="757555"/>
          </a:xfrm>
          <a:custGeom>
            <a:avLst/>
            <a:gdLst/>
            <a:ahLst/>
            <a:cxnLst/>
            <a:rect l="l" t="t" r="r" b="b"/>
            <a:pathLst>
              <a:path w="806450" h="757555">
                <a:moveTo>
                  <a:pt x="403098" y="0"/>
                </a:moveTo>
                <a:lnTo>
                  <a:pt x="352533" y="2950"/>
                </a:lnTo>
                <a:lnTo>
                  <a:pt x="303842" y="11566"/>
                </a:lnTo>
                <a:lnTo>
                  <a:pt x="257404" y="25491"/>
                </a:lnTo>
                <a:lnTo>
                  <a:pt x="213596" y="44372"/>
                </a:lnTo>
                <a:lnTo>
                  <a:pt x="172796" y="67853"/>
                </a:lnTo>
                <a:lnTo>
                  <a:pt x="135382" y="95579"/>
                </a:lnTo>
                <a:lnTo>
                  <a:pt x="101730" y="127195"/>
                </a:lnTo>
                <a:lnTo>
                  <a:pt x="72220" y="162347"/>
                </a:lnTo>
                <a:lnTo>
                  <a:pt x="47228" y="200679"/>
                </a:lnTo>
                <a:lnTo>
                  <a:pt x="27132" y="241837"/>
                </a:lnTo>
                <a:lnTo>
                  <a:pt x="12310" y="285465"/>
                </a:lnTo>
                <a:lnTo>
                  <a:pt x="3140" y="331209"/>
                </a:lnTo>
                <a:lnTo>
                  <a:pt x="0" y="378714"/>
                </a:lnTo>
                <a:lnTo>
                  <a:pt x="3140" y="426218"/>
                </a:lnTo>
                <a:lnTo>
                  <a:pt x="12310" y="471962"/>
                </a:lnTo>
                <a:lnTo>
                  <a:pt x="27132" y="515590"/>
                </a:lnTo>
                <a:lnTo>
                  <a:pt x="47228" y="556748"/>
                </a:lnTo>
                <a:lnTo>
                  <a:pt x="72220" y="595080"/>
                </a:lnTo>
                <a:lnTo>
                  <a:pt x="101730" y="630232"/>
                </a:lnTo>
                <a:lnTo>
                  <a:pt x="135382" y="661848"/>
                </a:lnTo>
                <a:lnTo>
                  <a:pt x="172796" y="689574"/>
                </a:lnTo>
                <a:lnTo>
                  <a:pt x="213596" y="713055"/>
                </a:lnTo>
                <a:lnTo>
                  <a:pt x="257404" y="731936"/>
                </a:lnTo>
                <a:lnTo>
                  <a:pt x="303842" y="745861"/>
                </a:lnTo>
                <a:lnTo>
                  <a:pt x="352533" y="754477"/>
                </a:lnTo>
                <a:lnTo>
                  <a:pt x="403098" y="757428"/>
                </a:lnTo>
                <a:lnTo>
                  <a:pt x="453662" y="754477"/>
                </a:lnTo>
                <a:lnTo>
                  <a:pt x="502353" y="745861"/>
                </a:lnTo>
                <a:lnTo>
                  <a:pt x="548791" y="731936"/>
                </a:lnTo>
                <a:lnTo>
                  <a:pt x="592599" y="713055"/>
                </a:lnTo>
                <a:lnTo>
                  <a:pt x="633399" y="689574"/>
                </a:lnTo>
                <a:lnTo>
                  <a:pt x="670813" y="661848"/>
                </a:lnTo>
                <a:lnTo>
                  <a:pt x="704465" y="630232"/>
                </a:lnTo>
                <a:lnTo>
                  <a:pt x="733975" y="595080"/>
                </a:lnTo>
                <a:lnTo>
                  <a:pt x="758967" y="556748"/>
                </a:lnTo>
                <a:lnTo>
                  <a:pt x="779063" y="515590"/>
                </a:lnTo>
                <a:lnTo>
                  <a:pt x="793885" y="471962"/>
                </a:lnTo>
                <a:lnTo>
                  <a:pt x="803055" y="426218"/>
                </a:lnTo>
                <a:lnTo>
                  <a:pt x="806196" y="378714"/>
                </a:lnTo>
                <a:lnTo>
                  <a:pt x="803055" y="331209"/>
                </a:lnTo>
                <a:lnTo>
                  <a:pt x="793885" y="285465"/>
                </a:lnTo>
                <a:lnTo>
                  <a:pt x="779063" y="241837"/>
                </a:lnTo>
                <a:lnTo>
                  <a:pt x="758967" y="200679"/>
                </a:lnTo>
                <a:lnTo>
                  <a:pt x="733975" y="162347"/>
                </a:lnTo>
                <a:lnTo>
                  <a:pt x="704465" y="127195"/>
                </a:lnTo>
                <a:lnTo>
                  <a:pt x="670813" y="95579"/>
                </a:lnTo>
                <a:lnTo>
                  <a:pt x="633399" y="67853"/>
                </a:lnTo>
                <a:lnTo>
                  <a:pt x="592599" y="44372"/>
                </a:lnTo>
                <a:lnTo>
                  <a:pt x="548791" y="25491"/>
                </a:lnTo>
                <a:lnTo>
                  <a:pt x="502353" y="11566"/>
                </a:lnTo>
                <a:lnTo>
                  <a:pt x="453662" y="2950"/>
                </a:lnTo>
                <a:lnTo>
                  <a:pt x="403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368730" y="283967"/>
            <a:ext cx="22288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6E2C3D"/>
                </a:solidFill>
                <a:latin typeface="Arial"/>
                <a:cs typeface="Arial"/>
              </a:rPr>
              <a:t>4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394204" y="2052828"/>
            <a:ext cx="5066030" cy="3497579"/>
            <a:chOff x="2394204" y="2052828"/>
            <a:chExt cx="5066030" cy="349757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4204" y="2052828"/>
              <a:ext cx="4704587" cy="3034283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269736" y="4629911"/>
              <a:ext cx="990600" cy="914400"/>
            </a:xfrm>
            <a:custGeom>
              <a:avLst/>
              <a:gdLst/>
              <a:ahLst/>
              <a:cxnLst/>
              <a:rect l="l" t="t" r="r" b="b"/>
              <a:pathLst>
                <a:path w="990600" h="914400">
                  <a:moveTo>
                    <a:pt x="495300" y="0"/>
                  </a:moveTo>
                  <a:lnTo>
                    <a:pt x="444658" y="2360"/>
                  </a:lnTo>
                  <a:lnTo>
                    <a:pt x="395480" y="9288"/>
                  </a:lnTo>
                  <a:lnTo>
                    <a:pt x="348013" y="20555"/>
                  </a:lnTo>
                  <a:lnTo>
                    <a:pt x="302507" y="35929"/>
                  </a:lnTo>
                  <a:lnTo>
                    <a:pt x="259211" y="55182"/>
                  </a:lnTo>
                  <a:lnTo>
                    <a:pt x="218373" y="78083"/>
                  </a:lnTo>
                  <a:lnTo>
                    <a:pt x="180243" y="104403"/>
                  </a:lnTo>
                  <a:lnTo>
                    <a:pt x="145070" y="133911"/>
                  </a:lnTo>
                  <a:lnTo>
                    <a:pt x="113102" y="166379"/>
                  </a:lnTo>
                  <a:lnTo>
                    <a:pt x="84589" y="201576"/>
                  </a:lnTo>
                  <a:lnTo>
                    <a:pt x="59780" y="239272"/>
                  </a:lnTo>
                  <a:lnTo>
                    <a:pt x="38923" y="279238"/>
                  </a:lnTo>
                  <a:lnTo>
                    <a:pt x="22267" y="321243"/>
                  </a:lnTo>
                  <a:lnTo>
                    <a:pt x="10062" y="365059"/>
                  </a:lnTo>
                  <a:lnTo>
                    <a:pt x="2557" y="410454"/>
                  </a:lnTo>
                  <a:lnTo>
                    <a:pt x="0" y="457200"/>
                  </a:lnTo>
                  <a:lnTo>
                    <a:pt x="2557" y="503945"/>
                  </a:lnTo>
                  <a:lnTo>
                    <a:pt x="10062" y="549340"/>
                  </a:lnTo>
                  <a:lnTo>
                    <a:pt x="22267" y="593156"/>
                  </a:lnTo>
                  <a:lnTo>
                    <a:pt x="38923" y="635161"/>
                  </a:lnTo>
                  <a:lnTo>
                    <a:pt x="59780" y="675127"/>
                  </a:lnTo>
                  <a:lnTo>
                    <a:pt x="84589" y="712823"/>
                  </a:lnTo>
                  <a:lnTo>
                    <a:pt x="113102" y="748020"/>
                  </a:lnTo>
                  <a:lnTo>
                    <a:pt x="145070" y="780488"/>
                  </a:lnTo>
                  <a:lnTo>
                    <a:pt x="180243" y="809996"/>
                  </a:lnTo>
                  <a:lnTo>
                    <a:pt x="218373" y="836316"/>
                  </a:lnTo>
                  <a:lnTo>
                    <a:pt x="259211" y="859217"/>
                  </a:lnTo>
                  <a:lnTo>
                    <a:pt x="302507" y="878470"/>
                  </a:lnTo>
                  <a:lnTo>
                    <a:pt x="348013" y="893844"/>
                  </a:lnTo>
                  <a:lnTo>
                    <a:pt x="395480" y="905111"/>
                  </a:lnTo>
                  <a:lnTo>
                    <a:pt x="444658" y="912039"/>
                  </a:lnTo>
                  <a:lnTo>
                    <a:pt x="495300" y="914400"/>
                  </a:lnTo>
                  <a:lnTo>
                    <a:pt x="545941" y="912039"/>
                  </a:lnTo>
                  <a:lnTo>
                    <a:pt x="595119" y="905111"/>
                  </a:lnTo>
                  <a:lnTo>
                    <a:pt x="642586" y="893844"/>
                  </a:lnTo>
                  <a:lnTo>
                    <a:pt x="688092" y="878470"/>
                  </a:lnTo>
                  <a:lnTo>
                    <a:pt x="731388" y="859217"/>
                  </a:lnTo>
                  <a:lnTo>
                    <a:pt x="772226" y="836316"/>
                  </a:lnTo>
                  <a:lnTo>
                    <a:pt x="810356" y="809996"/>
                  </a:lnTo>
                  <a:lnTo>
                    <a:pt x="845529" y="780488"/>
                  </a:lnTo>
                  <a:lnTo>
                    <a:pt x="877497" y="748020"/>
                  </a:lnTo>
                  <a:lnTo>
                    <a:pt x="906010" y="712823"/>
                  </a:lnTo>
                  <a:lnTo>
                    <a:pt x="930819" y="675127"/>
                  </a:lnTo>
                  <a:lnTo>
                    <a:pt x="951676" y="635161"/>
                  </a:lnTo>
                  <a:lnTo>
                    <a:pt x="968332" y="593156"/>
                  </a:lnTo>
                  <a:lnTo>
                    <a:pt x="980537" y="549340"/>
                  </a:lnTo>
                  <a:lnTo>
                    <a:pt x="988042" y="503945"/>
                  </a:lnTo>
                  <a:lnTo>
                    <a:pt x="990600" y="457200"/>
                  </a:lnTo>
                  <a:lnTo>
                    <a:pt x="988042" y="410454"/>
                  </a:lnTo>
                  <a:lnTo>
                    <a:pt x="980537" y="365059"/>
                  </a:lnTo>
                  <a:lnTo>
                    <a:pt x="968332" y="321243"/>
                  </a:lnTo>
                  <a:lnTo>
                    <a:pt x="951676" y="279238"/>
                  </a:lnTo>
                  <a:lnTo>
                    <a:pt x="930819" y="239272"/>
                  </a:lnTo>
                  <a:lnTo>
                    <a:pt x="906010" y="201576"/>
                  </a:lnTo>
                  <a:lnTo>
                    <a:pt x="877497" y="166379"/>
                  </a:lnTo>
                  <a:lnTo>
                    <a:pt x="845529" y="133911"/>
                  </a:lnTo>
                  <a:lnTo>
                    <a:pt x="810356" y="104403"/>
                  </a:lnTo>
                  <a:lnTo>
                    <a:pt x="772226" y="78083"/>
                  </a:lnTo>
                  <a:lnTo>
                    <a:pt x="731388" y="55182"/>
                  </a:lnTo>
                  <a:lnTo>
                    <a:pt x="688092" y="35929"/>
                  </a:lnTo>
                  <a:lnTo>
                    <a:pt x="642586" y="20555"/>
                  </a:lnTo>
                  <a:lnTo>
                    <a:pt x="595119" y="9288"/>
                  </a:lnTo>
                  <a:lnTo>
                    <a:pt x="545941" y="2360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6662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269736" y="4629911"/>
              <a:ext cx="990600" cy="914400"/>
            </a:xfrm>
            <a:custGeom>
              <a:avLst/>
              <a:gdLst/>
              <a:ahLst/>
              <a:cxnLst/>
              <a:rect l="l" t="t" r="r" b="b"/>
              <a:pathLst>
                <a:path w="990600" h="914400">
                  <a:moveTo>
                    <a:pt x="0" y="457200"/>
                  </a:moveTo>
                  <a:lnTo>
                    <a:pt x="2557" y="410454"/>
                  </a:lnTo>
                  <a:lnTo>
                    <a:pt x="10062" y="365059"/>
                  </a:lnTo>
                  <a:lnTo>
                    <a:pt x="22267" y="321243"/>
                  </a:lnTo>
                  <a:lnTo>
                    <a:pt x="38923" y="279238"/>
                  </a:lnTo>
                  <a:lnTo>
                    <a:pt x="59780" y="239272"/>
                  </a:lnTo>
                  <a:lnTo>
                    <a:pt x="84589" y="201576"/>
                  </a:lnTo>
                  <a:lnTo>
                    <a:pt x="113102" y="166379"/>
                  </a:lnTo>
                  <a:lnTo>
                    <a:pt x="145070" y="133911"/>
                  </a:lnTo>
                  <a:lnTo>
                    <a:pt x="180243" y="104403"/>
                  </a:lnTo>
                  <a:lnTo>
                    <a:pt x="218373" y="78083"/>
                  </a:lnTo>
                  <a:lnTo>
                    <a:pt x="259211" y="55182"/>
                  </a:lnTo>
                  <a:lnTo>
                    <a:pt x="302507" y="35929"/>
                  </a:lnTo>
                  <a:lnTo>
                    <a:pt x="348013" y="20555"/>
                  </a:lnTo>
                  <a:lnTo>
                    <a:pt x="395480" y="9288"/>
                  </a:lnTo>
                  <a:lnTo>
                    <a:pt x="444658" y="2360"/>
                  </a:lnTo>
                  <a:lnTo>
                    <a:pt x="495300" y="0"/>
                  </a:lnTo>
                  <a:lnTo>
                    <a:pt x="545941" y="2360"/>
                  </a:lnTo>
                  <a:lnTo>
                    <a:pt x="595119" y="9288"/>
                  </a:lnTo>
                  <a:lnTo>
                    <a:pt x="642586" y="20555"/>
                  </a:lnTo>
                  <a:lnTo>
                    <a:pt x="688092" y="35929"/>
                  </a:lnTo>
                  <a:lnTo>
                    <a:pt x="731388" y="55182"/>
                  </a:lnTo>
                  <a:lnTo>
                    <a:pt x="772226" y="78083"/>
                  </a:lnTo>
                  <a:lnTo>
                    <a:pt x="810356" y="104403"/>
                  </a:lnTo>
                  <a:lnTo>
                    <a:pt x="845529" y="133911"/>
                  </a:lnTo>
                  <a:lnTo>
                    <a:pt x="877497" y="166379"/>
                  </a:lnTo>
                  <a:lnTo>
                    <a:pt x="906010" y="201576"/>
                  </a:lnTo>
                  <a:lnTo>
                    <a:pt x="930819" y="239272"/>
                  </a:lnTo>
                  <a:lnTo>
                    <a:pt x="951676" y="279238"/>
                  </a:lnTo>
                  <a:lnTo>
                    <a:pt x="968332" y="321243"/>
                  </a:lnTo>
                  <a:lnTo>
                    <a:pt x="980537" y="365059"/>
                  </a:lnTo>
                  <a:lnTo>
                    <a:pt x="988042" y="410454"/>
                  </a:lnTo>
                  <a:lnTo>
                    <a:pt x="990600" y="457200"/>
                  </a:lnTo>
                  <a:lnTo>
                    <a:pt x="988042" y="503945"/>
                  </a:lnTo>
                  <a:lnTo>
                    <a:pt x="980537" y="549340"/>
                  </a:lnTo>
                  <a:lnTo>
                    <a:pt x="968332" y="593156"/>
                  </a:lnTo>
                  <a:lnTo>
                    <a:pt x="951676" y="635161"/>
                  </a:lnTo>
                  <a:lnTo>
                    <a:pt x="930819" y="675127"/>
                  </a:lnTo>
                  <a:lnTo>
                    <a:pt x="906010" y="712823"/>
                  </a:lnTo>
                  <a:lnTo>
                    <a:pt x="877497" y="748020"/>
                  </a:lnTo>
                  <a:lnTo>
                    <a:pt x="845529" y="780488"/>
                  </a:lnTo>
                  <a:lnTo>
                    <a:pt x="810356" y="809996"/>
                  </a:lnTo>
                  <a:lnTo>
                    <a:pt x="772226" y="836316"/>
                  </a:lnTo>
                  <a:lnTo>
                    <a:pt x="731388" y="859217"/>
                  </a:lnTo>
                  <a:lnTo>
                    <a:pt x="688092" y="878470"/>
                  </a:lnTo>
                  <a:lnTo>
                    <a:pt x="642586" y="893844"/>
                  </a:lnTo>
                  <a:lnTo>
                    <a:pt x="595119" y="905111"/>
                  </a:lnTo>
                  <a:lnTo>
                    <a:pt x="545941" y="912039"/>
                  </a:lnTo>
                  <a:lnTo>
                    <a:pt x="495300" y="914400"/>
                  </a:lnTo>
                  <a:lnTo>
                    <a:pt x="444658" y="912039"/>
                  </a:lnTo>
                  <a:lnTo>
                    <a:pt x="395480" y="905111"/>
                  </a:lnTo>
                  <a:lnTo>
                    <a:pt x="348013" y="893844"/>
                  </a:lnTo>
                  <a:lnTo>
                    <a:pt x="302507" y="878470"/>
                  </a:lnTo>
                  <a:lnTo>
                    <a:pt x="259211" y="859217"/>
                  </a:lnTo>
                  <a:lnTo>
                    <a:pt x="218373" y="836316"/>
                  </a:lnTo>
                  <a:lnTo>
                    <a:pt x="180243" y="809996"/>
                  </a:lnTo>
                  <a:lnTo>
                    <a:pt x="145070" y="780488"/>
                  </a:lnTo>
                  <a:lnTo>
                    <a:pt x="113102" y="748020"/>
                  </a:lnTo>
                  <a:lnTo>
                    <a:pt x="84589" y="712823"/>
                  </a:lnTo>
                  <a:lnTo>
                    <a:pt x="59780" y="675127"/>
                  </a:lnTo>
                  <a:lnTo>
                    <a:pt x="38923" y="635161"/>
                  </a:lnTo>
                  <a:lnTo>
                    <a:pt x="22267" y="593156"/>
                  </a:lnTo>
                  <a:lnTo>
                    <a:pt x="10062" y="549340"/>
                  </a:lnTo>
                  <a:lnTo>
                    <a:pt x="2557" y="503945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6E2C3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765036" y="4207764"/>
              <a:ext cx="695325" cy="698500"/>
            </a:xfrm>
            <a:custGeom>
              <a:avLst/>
              <a:gdLst/>
              <a:ahLst/>
              <a:cxnLst/>
              <a:rect l="l" t="t" r="r" b="b"/>
              <a:pathLst>
                <a:path w="695325" h="698500">
                  <a:moveTo>
                    <a:pt x="347472" y="0"/>
                  </a:moveTo>
                  <a:lnTo>
                    <a:pt x="300323" y="3185"/>
                  </a:lnTo>
                  <a:lnTo>
                    <a:pt x="255102" y="12466"/>
                  </a:lnTo>
                  <a:lnTo>
                    <a:pt x="212222" y="27425"/>
                  </a:lnTo>
                  <a:lnTo>
                    <a:pt x="172099" y="47647"/>
                  </a:lnTo>
                  <a:lnTo>
                    <a:pt x="135144" y="72716"/>
                  </a:lnTo>
                  <a:lnTo>
                    <a:pt x="101774" y="102217"/>
                  </a:lnTo>
                  <a:lnTo>
                    <a:pt x="72402" y="135733"/>
                  </a:lnTo>
                  <a:lnTo>
                    <a:pt x="47441" y="172849"/>
                  </a:lnTo>
                  <a:lnTo>
                    <a:pt x="27306" y="213149"/>
                  </a:lnTo>
                  <a:lnTo>
                    <a:pt x="12412" y="256218"/>
                  </a:lnTo>
                  <a:lnTo>
                    <a:pt x="3172" y="301638"/>
                  </a:lnTo>
                  <a:lnTo>
                    <a:pt x="0" y="348995"/>
                  </a:lnTo>
                  <a:lnTo>
                    <a:pt x="3172" y="396353"/>
                  </a:lnTo>
                  <a:lnTo>
                    <a:pt x="12412" y="441773"/>
                  </a:lnTo>
                  <a:lnTo>
                    <a:pt x="27306" y="484842"/>
                  </a:lnTo>
                  <a:lnTo>
                    <a:pt x="47441" y="525142"/>
                  </a:lnTo>
                  <a:lnTo>
                    <a:pt x="72402" y="562258"/>
                  </a:lnTo>
                  <a:lnTo>
                    <a:pt x="101774" y="595774"/>
                  </a:lnTo>
                  <a:lnTo>
                    <a:pt x="135144" y="625275"/>
                  </a:lnTo>
                  <a:lnTo>
                    <a:pt x="172099" y="650344"/>
                  </a:lnTo>
                  <a:lnTo>
                    <a:pt x="212222" y="670566"/>
                  </a:lnTo>
                  <a:lnTo>
                    <a:pt x="255102" y="685525"/>
                  </a:lnTo>
                  <a:lnTo>
                    <a:pt x="300323" y="694806"/>
                  </a:lnTo>
                  <a:lnTo>
                    <a:pt x="347472" y="697991"/>
                  </a:lnTo>
                  <a:lnTo>
                    <a:pt x="394623" y="694806"/>
                  </a:lnTo>
                  <a:lnTo>
                    <a:pt x="439845" y="685525"/>
                  </a:lnTo>
                  <a:lnTo>
                    <a:pt x="482726" y="670566"/>
                  </a:lnTo>
                  <a:lnTo>
                    <a:pt x="522850" y="650344"/>
                  </a:lnTo>
                  <a:lnTo>
                    <a:pt x="559804" y="625275"/>
                  </a:lnTo>
                  <a:lnTo>
                    <a:pt x="593174" y="595774"/>
                  </a:lnTo>
                  <a:lnTo>
                    <a:pt x="622545" y="562258"/>
                  </a:lnTo>
                  <a:lnTo>
                    <a:pt x="647505" y="525142"/>
                  </a:lnTo>
                  <a:lnTo>
                    <a:pt x="667638" y="484842"/>
                  </a:lnTo>
                  <a:lnTo>
                    <a:pt x="682532" y="441773"/>
                  </a:lnTo>
                  <a:lnTo>
                    <a:pt x="691772" y="396353"/>
                  </a:lnTo>
                  <a:lnTo>
                    <a:pt x="694944" y="348995"/>
                  </a:lnTo>
                  <a:lnTo>
                    <a:pt x="691772" y="301638"/>
                  </a:lnTo>
                  <a:lnTo>
                    <a:pt x="682532" y="256218"/>
                  </a:lnTo>
                  <a:lnTo>
                    <a:pt x="667638" y="213149"/>
                  </a:lnTo>
                  <a:lnTo>
                    <a:pt x="647505" y="172849"/>
                  </a:lnTo>
                  <a:lnTo>
                    <a:pt x="622545" y="135733"/>
                  </a:lnTo>
                  <a:lnTo>
                    <a:pt x="593174" y="102217"/>
                  </a:lnTo>
                  <a:lnTo>
                    <a:pt x="559804" y="72716"/>
                  </a:lnTo>
                  <a:lnTo>
                    <a:pt x="522850" y="47647"/>
                  </a:lnTo>
                  <a:lnTo>
                    <a:pt x="482726" y="27425"/>
                  </a:lnTo>
                  <a:lnTo>
                    <a:pt x="439845" y="12466"/>
                  </a:lnTo>
                  <a:lnTo>
                    <a:pt x="394623" y="3185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6E2C3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2184540" y="1210658"/>
            <a:ext cx="5125085" cy="836294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12700" marR="5080" indent="116839">
              <a:lnSpc>
                <a:spcPts val="3030"/>
              </a:lnSpc>
              <a:spcBef>
                <a:spcPts val="470"/>
              </a:spcBef>
            </a:pPr>
            <a:r>
              <a:rPr dirty="0" sz="2800" b="1">
                <a:solidFill>
                  <a:srgbClr val="6E2C3D"/>
                </a:solidFill>
                <a:latin typeface="Arial"/>
                <a:cs typeface="Arial"/>
              </a:rPr>
              <a:t>Enhanced</a:t>
            </a:r>
            <a:r>
              <a:rPr dirty="0" sz="2800" spc="-75" b="1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6E2C3D"/>
                </a:solidFill>
                <a:latin typeface="Arial"/>
                <a:cs typeface="Arial"/>
              </a:rPr>
              <a:t>Care</a:t>
            </a:r>
            <a:r>
              <a:rPr dirty="0" sz="2800" spc="-85" b="1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6E2C3D"/>
                </a:solidFill>
                <a:latin typeface="Arial"/>
                <a:cs typeface="Arial"/>
              </a:rPr>
              <a:t>Management </a:t>
            </a:r>
            <a:r>
              <a:rPr dirty="0" sz="2800" b="1">
                <a:solidFill>
                  <a:srgbClr val="6E2C3D"/>
                </a:solidFill>
                <a:latin typeface="Arial"/>
                <a:cs typeface="Arial"/>
              </a:rPr>
              <a:t>Quality</a:t>
            </a:r>
            <a:r>
              <a:rPr dirty="0" sz="2800" spc="-140" b="1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6E2C3D"/>
                </a:solidFill>
                <a:latin typeface="Arial"/>
                <a:cs typeface="Arial"/>
              </a:rPr>
              <a:t>Improvement</a:t>
            </a:r>
            <a:r>
              <a:rPr dirty="0" sz="2800" spc="-110" b="1">
                <a:solidFill>
                  <a:srgbClr val="6E2C3D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6E2C3D"/>
                </a:solidFill>
                <a:latin typeface="Arial"/>
                <a:cs typeface="Arial"/>
              </a:rPr>
              <a:t>Program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  <a:tabLst>
                <a:tab pos="789305" algn="l"/>
                <a:tab pos="1626235" algn="l"/>
                <a:tab pos="2487295" algn="l"/>
              </a:tabLst>
            </a:pPr>
            <a:r>
              <a:rPr dirty="0"/>
              <a:t>Eureka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Fairfield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Redding</a:t>
            </a:r>
            <a:r>
              <a:rPr dirty="0" spc="145"/>
              <a:t>  </a:t>
            </a:r>
            <a:r>
              <a:rPr dirty="0" spc="-50"/>
              <a:t>|</a:t>
            </a:r>
            <a:r>
              <a:rPr dirty="0"/>
              <a:t>	Santa</a:t>
            </a:r>
            <a:r>
              <a:rPr dirty="0" spc="-20"/>
              <a:t> Rosa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56952" y="1601214"/>
            <a:ext cx="7112634" cy="406400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240665" marR="381635" indent="-227965">
              <a:lnSpc>
                <a:spcPts val="2380"/>
              </a:lnSpc>
              <a:spcBef>
                <a:spcPts val="39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200">
                <a:latin typeface="Arial"/>
                <a:cs typeface="Arial"/>
              </a:rPr>
              <a:t>P</a:t>
            </a:r>
            <a:r>
              <a:rPr dirty="0" sz="2200">
                <a:latin typeface="Arial"/>
                <a:cs typeface="Arial"/>
              </a:rPr>
              <a:t>HC’s</a:t>
            </a:r>
            <a:r>
              <a:rPr dirty="0" sz="2200" spc="-1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Enhanced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Care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Management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Quality </a:t>
            </a:r>
            <a:r>
              <a:rPr dirty="0" sz="2200">
                <a:latin typeface="Arial"/>
                <a:cs typeface="Arial"/>
              </a:rPr>
              <a:t>Improvement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Program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(ECM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QIP)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is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extension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of </a:t>
            </a:r>
            <a:r>
              <a:rPr dirty="0" sz="2200">
                <a:latin typeface="Arial"/>
                <a:cs typeface="Arial"/>
              </a:rPr>
              <a:t>CalAIM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ECM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initiatives.</a:t>
            </a:r>
            <a:endParaRPr sz="2200">
              <a:latin typeface="Arial"/>
              <a:cs typeface="Arial"/>
            </a:endParaRPr>
          </a:p>
          <a:p>
            <a:pPr marL="240665" marR="239395" indent="-227965">
              <a:lnSpc>
                <a:spcPts val="2380"/>
              </a:lnSpc>
              <a:spcBef>
                <a:spcPts val="179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200">
                <a:latin typeface="Arial"/>
                <a:cs typeface="Arial"/>
              </a:rPr>
              <a:t>Using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IPP</a:t>
            </a:r>
            <a:r>
              <a:rPr dirty="0" sz="2200" spc="-1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funds,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participating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ECM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QIP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providers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are </a:t>
            </a:r>
            <a:r>
              <a:rPr dirty="0" sz="2200">
                <a:latin typeface="Arial"/>
                <a:cs typeface="Arial"/>
              </a:rPr>
              <a:t>incentivized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for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reporting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measures.</a:t>
            </a:r>
            <a:endParaRPr sz="2200">
              <a:latin typeface="Arial"/>
              <a:cs typeface="Arial"/>
            </a:endParaRPr>
          </a:p>
          <a:p>
            <a:pPr marL="240665" marR="643890" indent="-228600">
              <a:lnSpc>
                <a:spcPts val="2380"/>
              </a:lnSpc>
              <a:spcBef>
                <a:spcPts val="1789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200">
                <a:latin typeface="Arial"/>
                <a:cs typeface="Arial"/>
              </a:rPr>
              <a:t>ECM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is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shifting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from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strictly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pay-</a:t>
            </a:r>
            <a:r>
              <a:rPr dirty="0" sz="2200" spc="-10">
                <a:latin typeface="Arial"/>
                <a:cs typeface="Arial"/>
              </a:rPr>
              <a:t>for-</a:t>
            </a:r>
            <a:r>
              <a:rPr dirty="0" sz="2200">
                <a:latin typeface="Arial"/>
                <a:cs typeface="Arial"/>
              </a:rPr>
              <a:t>reporting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an </a:t>
            </a:r>
            <a:r>
              <a:rPr dirty="0" sz="2200">
                <a:latin typeface="Arial"/>
                <a:cs typeface="Arial"/>
              </a:rPr>
              <a:t>expanded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incentive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program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that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incentivizes </a:t>
            </a:r>
            <a:r>
              <a:rPr dirty="0" sz="2200">
                <a:latin typeface="Arial"/>
                <a:cs typeface="Arial"/>
              </a:rPr>
              <a:t>performance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quality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improvement.</a:t>
            </a:r>
            <a:endParaRPr sz="2200">
              <a:latin typeface="Arial"/>
              <a:cs typeface="Arial"/>
            </a:endParaRPr>
          </a:p>
          <a:p>
            <a:pPr marL="240665" marR="5080" indent="-228600">
              <a:lnSpc>
                <a:spcPts val="2380"/>
              </a:lnSpc>
              <a:spcBef>
                <a:spcPts val="1789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200">
                <a:latin typeface="Arial"/>
                <a:cs typeface="Arial"/>
              </a:rPr>
              <a:t>PHC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has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expertise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pay-</a:t>
            </a:r>
            <a:r>
              <a:rPr dirty="0" sz="2200" spc="-10">
                <a:latin typeface="Arial"/>
                <a:cs typeface="Arial"/>
              </a:rPr>
              <a:t>for-</a:t>
            </a:r>
            <a:r>
              <a:rPr dirty="0" sz="2200">
                <a:latin typeface="Arial"/>
                <a:cs typeface="Arial"/>
              </a:rPr>
              <a:t>reporting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pay-for- </a:t>
            </a:r>
            <a:r>
              <a:rPr dirty="0" sz="2200">
                <a:latin typeface="Arial"/>
                <a:cs typeface="Arial"/>
              </a:rPr>
              <a:t>performance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programs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through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other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QIP’s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for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primary </a:t>
            </a:r>
            <a:r>
              <a:rPr dirty="0" sz="2200">
                <a:latin typeface="Arial"/>
                <a:cs typeface="Arial"/>
              </a:rPr>
              <a:t>care,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hospitals,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perinatal,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long-</a:t>
            </a:r>
            <a:r>
              <a:rPr dirty="0" sz="2200">
                <a:latin typeface="Arial"/>
                <a:cs typeface="Arial"/>
              </a:rPr>
              <a:t>term,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palliative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care.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  <a:tabLst>
                <a:tab pos="789305" algn="l"/>
                <a:tab pos="1626235" algn="l"/>
                <a:tab pos="2487295" algn="l"/>
              </a:tabLst>
            </a:pPr>
            <a:r>
              <a:rPr dirty="0"/>
              <a:t>Eureka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Fairfield</a:t>
            </a:r>
            <a:r>
              <a:rPr dirty="0" spc="150"/>
              <a:t>  </a:t>
            </a:r>
            <a:r>
              <a:rPr dirty="0" spc="-50"/>
              <a:t>|</a:t>
            </a:r>
            <a:r>
              <a:rPr dirty="0"/>
              <a:t>	Redding</a:t>
            </a:r>
            <a:r>
              <a:rPr dirty="0" spc="145"/>
              <a:t>  </a:t>
            </a:r>
            <a:r>
              <a:rPr dirty="0" spc="-50"/>
              <a:t>|</a:t>
            </a:r>
            <a:r>
              <a:rPr dirty="0"/>
              <a:t>	Santa</a:t>
            </a:r>
            <a:r>
              <a:rPr dirty="0" spc="-20"/>
              <a:t> Rosa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280" rIns="0" bIns="0" rtlCol="0" vert="horz">
            <a:spAutoFit/>
          </a:bodyPr>
          <a:lstStyle/>
          <a:p>
            <a:pPr marL="1076960">
              <a:lnSpc>
                <a:spcPct val="100000"/>
              </a:lnSpc>
              <a:spcBef>
                <a:spcPts val="100"/>
              </a:spcBef>
            </a:pPr>
            <a:r>
              <a:rPr dirty="0"/>
              <a:t>ECM</a:t>
            </a:r>
            <a:r>
              <a:rPr dirty="0" spc="-20"/>
              <a:t> </a:t>
            </a:r>
            <a:r>
              <a:rPr dirty="0"/>
              <a:t>QIP</a:t>
            </a:r>
            <a:r>
              <a:rPr dirty="0" spc="-75"/>
              <a:t> </a:t>
            </a:r>
            <a:r>
              <a:rPr dirty="0" spc="-10"/>
              <a:t>Defined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HC Website Document" ma:contentTypeID="0x0101009F688BB1DE11FB43AE1F38D4E956EA1000F265A8570C0F5F4BA9B38EDAC85781EC" ma:contentTypeVersion="16" ma:contentTypeDescription="" ma:contentTypeScope="" ma:versionID="fbbc2282f16bf866b8337be9a70663a3">
  <xsd:schema xmlns:xsd="http://www.w3.org/2001/XMLSchema" xmlns:xs="http://www.w3.org/2001/XMLSchema" xmlns:p="http://schemas.microsoft.com/office/2006/metadata/properties" xmlns:ns2="225adf73-79c5-472d-8bcd-f54446908a27" xmlns:ns3="d88e6c7a-1605-4aa4-a29a-3e0df841a036" targetNamespace="http://schemas.microsoft.com/office/2006/metadata/properties" ma:root="true" ma:fieldsID="35e68d427de2279d2183b1e904c4eb67" ns2:_="" ns3:_="">
    <xsd:import namespace="225adf73-79c5-472d-8bcd-f54446908a27"/>
    <xsd:import namespace="d88e6c7a-1605-4aa4-a29a-3e0df841a036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  <xsd:element ref="ns3:k82974dfaeb74e2aa3eb80497f82e363" minOccurs="0"/>
                <xsd:element ref="ns3:TaxCatchAll" minOccurs="0"/>
                <xsd:element ref="ns3:TaxCatchAllLabel" minOccurs="0"/>
                <xsd:element ref="ns2:o6969eb00a6c46fcb712200715050981" minOccurs="0"/>
                <xsd:element ref="ns2:n616850c7cfd4d7fb3be5ad8c3e516b8" minOccurs="0"/>
                <xsd:element ref="ns2:k2a84c5d5caa4acab23911e17c601f32" minOccurs="0"/>
                <xsd:element ref="ns2:a8d7d58bfa334fbb943d4590ad45c854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5adf73-79c5-472d-8bcd-f54446908a27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8" nillable="true" ma:displayName="Document Description" ma:internalName="Document_x0020_Description">
      <xsd:simpleType>
        <xsd:restriction base="dms:Note">
          <xsd:maxLength value="255"/>
        </xsd:restriction>
      </xsd:simpleType>
    </xsd:element>
    <xsd:element name="o6969eb00a6c46fcb712200715050981" ma:index="13" nillable="true" ma:taxonomy="true" ma:internalName="o6969eb00a6c46fcb712200715050981" ma:taxonomyFieldName="Content_x0020_Language" ma:displayName="Content Language" ma:default="73;#English|8bdb4c98-cf76-453e-a330-e11679ea4fb9" ma:fieldId="{86969eb0-0a6c-46fc-b712-200715050981}" ma:sspId="5a7ce76b-f91d-4c51-82cd-80ebbbabd726" ma:termSetId="62842341-e2a0-428b-b522-0c1a0502cfb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616850c7cfd4d7fb3be5ad8c3e516b8" ma:index="15" ma:taxonomy="true" ma:internalName="n616850c7cfd4d7fb3be5ad8c3e516b8" ma:taxonomyFieldName="Website_x0020_Section" ma:displayName="Website Section" ma:default="" ma:fieldId="{7616850c-7cfd-4d7f-b3be-5ad8c3e516b8}" ma:taxonomyMulti="true" ma:sspId="5a7ce76b-f91d-4c51-82cd-80ebbbabd726" ma:termSetId="b433a66f-2b8f-4dbe-bb48-87e6be1336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2a84c5d5caa4acab23911e17c601f32" ma:index="17" ma:taxonomy="true" ma:internalName="k2a84c5d5caa4acab23911e17c601f32" ma:taxonomyFieldName="Document_x0020_Type" ma:displayName="Document Type" ma:default="" ma:fieldId="{42a84c5d-5caa-4aca-b239-11e17c601f32}" ma:sspId="5a7ce76b-f91d-4c51-82cd-80ebbbabd726" ma:termSetId="f9c2a425-bf8f-49f7-920d-5599deed8f2d" ma:anchorId="f73ba54c-1af8-426d-bd95-ee2c76fd4011" ma:open="false" ma:isKeyword="false">
      <xsd:complexType>
        <xsd:sequence>
          <xsd:element ref="pc:Terms" minOccurs="0" maxOccurs="1"/>
        </xsd:sequence>
      </xsd:complexType>
    </xsd:element>
    <xsd:element name="a8d7d58bfa334fbb943d4590ad45c854" ma:index="19" ma:taxonomy="true" ma:internalName="a8d7d58bfa334fbb943d4590ad45c854" ma:taxonomyFieldName="Sub_x0020_Section" ma:displayName="Sub Section" ma:default="" ma:fieldId="{a8d7d58b-fa33-4fbb-943d-4590ad45c854}" ma:sspId="5a7ce76b-f91d-4c51-82cd-80ebbbabd726" ma:termSetId="ef83f3b1-28c7-4992-916b-8b04b2b69fab" ma:anchorId="6ee7cf06-307e-40a6-aa12-ce71ab14b58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e6c7a-1605-4aa4-a29a-3e0df841a036" elementFormDefault="qualified">
    <xsd:import namespace="http://schemas.microsoft.com/office/2006/documentManagement/types"/>
    <xsd:import namespace="http://schemas.microsoft.com/office/infopath/2007/PartnerControls"/>
    <xsd:element name="k82974dfaeb74e2aa3eb80497f82e363" ma:index="9" ma:taxonomy="true" ma:internalName="k82974dfaeb74e2aa3eb80497f82e363" ma:taxonomyFieldName="Product_x0020_Line" ma:displayName="Product Lines" ma:fieldId="{482974df-aeb7-4e2a-a3eb-80497f82e363}" ma:taxonomyMulti="true" ma:sspId="5a7ce76b-f91d-4c51-82cd-80ebbbabd726" ma:termSetId="c3f8a31b-b352-4bab-9b3b-596e8932a72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07dc7102-d6ba-4901-a2b4-0fc5d0f50636}" ma:internalName="TaxCatchAll" ma:showField="CatchAllData" ma:web="18e65850-3d5f-442c-877f-add0bdbb83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07dc7102-d6ba-4901-a2b4-0fc5d0f50636}" ma:internalName="TaxCatchAllLabel" ma:readOnly="true" ma:showField="CatchAllDataLabel" ma:web="18e65850-3d5f-442c-877f-add0bdbb83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5a7ce76b-f91d-4c51-82cd-80ebbbabd726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8d7d58bfa334fbb943d4590ad45c854 xmlns="225adf73-79c5-472d-8bcd-f54446908a27">
      <Terms xmlns="http://schemas.microsoft.com/office/infopath/2007/PartnerControls">
        <TermInfo xmlns="http://schemas.microsoft.com/office/infopath/2007/PartnerControls">
          <TermName xmlns="http://schemas.microsoft.com/office/infopath/2007/PartnerControls">Quality Improvement Program</TermName>
          <TermId xmlns="http://schemas.microsoft.com/office/infopath/2007/PartnerControls">ffd7203c-d26c-4168-865c-91c88bd30a43</TermId>
        </TermInfo>
      </Terms>
    </a8d7d58bfa334fbb943d4590ad45c854>
    <k82974dfaeb74e2aa3eb80497f82e363 xmlns="d88e6c7a-1605-4aa4-a29a-3e0df841a036">
      <Terms xmlns="http://schemas.microsoft.com/office/infopath/2007/PartnerControls">
        <TermInfo xmlns="http://schemas.microsoft.com/office/infopath/2007/PartnerControls">
          <TermName xmlns="http://schemas.microsoft.com/office/infopath/2007/PartnerControls">Medi-Cal</TermName>
          <TermId xmlns="http://schemas.microsoft.com/office/infopath/2007/PartnerControls">daee2327-0f83-4e70-90ca-f2c6fe21bd30</TermId>
        </TermInfo>
      </Terms>
    </k82974dfaeb74e2aa3eb80497f82e363>
    <TaxCatchAll xmlns="d88e6c7a-1605-4aa4-a29a-3e0df841a036">
      <Value>104</Value>
      <Value>75</Value>
      <Value>73</Value>
      <Value>113</Value>
      <Value>203</Value>
    </TaxCatchAll>
    <n616850c7cfd4d7fb3be5ad8c3e516b8 xmlns="225adf73-79c5-472d-8bcd-f54446908a27">
      <Terms xmlns="http://schemas.microsoft.com/office/infopath/2007/PartnerControls">
        <TermInfo xmlns="http://schemas.microsoft.com/office/infopath/2007/PartnerControls">
          <TermName xmlns="http://schemas.microsoft.com/office/infopath/2007/PartnerControls">Quality Improvement</TermName>
          <TermId xmlns="http://schemas.microsoft.com/office/infopath/2007/PartnerControls">7c9cac7a-f610-42f6-afbd-84a417de578f</TermId>
        </TermInfo>
      </Terms>
    </n616850c7cfd4d7fb3be5ad8c3e516b8>
    <Document_x0020_Description xmlns="225adf73-79c5-472d-8bcd-f54446908a27" xsi:nil="true"/>
    <k2a84c5d5caa4acab23911e17c601f32 xmlns="225adf73-79c5-472d-8bcd-f54446908a27">
      <Terms xmlns="http://schemas.microsoft.com/office/infopath/2007/PartnerControls">
        <TermInfo xmlns="http://schemas.microsoft.com/office/infopath/2007/PartnerControls">
          <TermName xmlns="http://schemas.microsoft.com/office/infopath/2007/PartnerControls">QIP Measurements</TermName>
          <TermId xmlns="http://schemas.microsoft.com/office/infopath/2007/PartnerControls">7febffdb-d38f-498b-9ea7-bd49b1076aa8</TermId>
        </TermInfo>
      </Terms>
    </k2a84c5d5caa4acab23911e17c601f32>
    <o6969eb00a6c46fcb712200715050981 xmlns="225adf73-79c5-472d-8bcd-f54446908a27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8bdb4c98-cf76-453e-a330-e11679ea4fb9</TermId>
        </TermInfo>
      </Terms>
    </o6969eb00a6c46fcb712200715050981>
  </documentManagement>
</p:properties>
</file>

<file path=customXml/itemProps1.xml><?xml version="1.0" encoding="utf-8"?>
<ds:datastoreItem xmlns:ds="http://schemas.openxmlformats.org/officeDocument/2006/customXml" ds:itemID="{6C0E3B42-F2EA-4020-B5D0-8795BE001F9B}"/>
</file>

<file path=customXml/itemProps2.xml><?xml version="1.0" encoding="utf-8"?>
<ds:datastoreItem xmlns:ds="http://schemas.openxmlformats.org/officeDocument/2006/customXml" ds:itemID="{EFD1EC63-3201-498F-BE66-8CCD487E5DAA}"/>
</file>

<file path=customXml/itemProps3.xml><?xml version="1.0" encoding="utf-8"?>
<ds:datastoreItem xmlns:ds="http://schemas.openxmlformats.org/officeDocument/2006/customXml" ds:itemID="{4D97AA51-74F4-4C52-9F76-8EC28F6A4BD4}"/>
</file>

<file path=customXml/itemProps4.xml><?xml version="1.0" encoding="utf-8"?>
<ds:datastoreItem xmlns:ds="http://schemas.openxmlformats.org/officeDocument/2006/customXml" ds:itemID="{9FBD1C47-AC0F-4D64-A6EA-12C129ED168C}"/>
</file>

<file path=docProps/app.xml><?xml version="1.0" encoding="utf-8"?>
<Properties xmlns="http://schemas.openxmlformats.org/officeDocument/2006/extended-properties" xmlns:vt="http://schemas.openxmlformats.org/officeDocument/2006/docPropsVTypes">
  <Company>Partnership Healthplan</Company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Q4 ECM QIP Kick-Off Webinar PowerPoint Presentation </dc:title>
  <dc:creator>Dustin Lyda</dc:creator>
  <dcterms:created xsi:type="dcterms:W3CDTF">2022-10-31T18:21:57Z</dcterms:created>
  <dcterms:modified xsi:type="dcterms:W3CDTF">2022-10-31T18:21:57Z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0x0101009F688BB1DE11FB43AE1F38D4E956EA1000F265A8570C0F5F4BA9B38EDAC85781EC</vt:lpwstr>
  </property>
  <property fmtid="{D5CDD505-2E9C-101B-9397-08002B2CF9AE}" pid="3" name="Created">
    <vt:filetime>2022-10-25T00:00:00Z</vt:filetime>
  </property>
  <property fmtid="{D5CDD505-2E9C-101B-9397-08002B2CF9AE}" pid="4" name="Creator">
    <vt:lpwstr>Acrobat PDFMaker 22 for PowerPoint</vt:lpwstr>
  </property>
  <property fmtid="{D5CDD505-2E9C-101B-9397-08002B2CF9AE}" pid="5" name="LastSaved">
    <vt:filetime>2022-10-31T00:00:00Z</vt:filetime>
  </property>
  <property fmtid="{D5CDD505-2E9C-101B-9397-08002B2CF9AE}" pid="6" name="PHC4Me Document Type">
    <vt:lpwstr>249;#Departments|2c62abb7-b4cc-4f3e-aacc-6be4f08c6746</vt:lpwstr>
  </property>
  <property fmtid="{D5CDD505-2E9C-101B-9397-08002B2CF9AE}" pid="7" name="PHC4Me SubSection">
    <vt:lpwstr>214;#Administration|d495a17b-28af-414b-a568-21555c68a849</vt:lpwstr>
  </property>
  <property fmtid="{D5CDD505-2E9C-101B-9397-08002B2CF9AE}" pid="8" name="PHC4Me Website Section">
    <vt:lpwstr>208;#Departments|dddb3ebe-e730-49ab-8359-6cac950e7418</vt:lpwstr>
  </property>
  <property fmtid="{D5CDD505-2E9C-101B-9397-08002B2CF9AE}" pid="9" name="PHC4Me_x0020_Document_x0020_Type">
    <vt:lpwstr>249;#Departments|2c62abb7-b4cc-4f3e-aacc-6be4f08c6746</vt:lpwstr>
  </property>
  <property fmtid="{D5CDD505-2E9C-101B-9397-08002B2CF9AE}" pid="10" name="Producer">
    <vt:lpwstr>Adobe PDF Library 22.3.39</vt:lpwstr>
  </property>
  <property fmtid="{D5CDD505-2E9C-101B-9397-08002B2CF9AE}" pid="11" name="Content Language">
    <vt:lpwstr>73;#English|8bdb4c98-cf76-453e-a330-e11679ea4fb9</vt:lpwstr>
  </property>
  <property fmtid="{D5CDD505-2E9C-101B-9397-08002B2CF9AE}" pid="12" name="Sub Section">
    <vt:lpwstr>113;#Quality Improvement Program|ffd7203c-d26c-4168-865c-91c88bd30a43</vt:lpwstr>
  </property>
  <property fmtid="{D5CDD505-2E9C-101B-9397-08002B2CF9AE}" pid="13" name="Product Line">
    <vt:lpwstr>75;#Medi-Cal|daee2327-0f83-4e70-90ca-f2c6fe21bd30</vt:lpwstr>
  </property>
  <property fmtid="{D5CDD505-2E9C-101B-9397-08002B2CF9AE}" pid="14" name="Document Type">
    <vt:lpwstr>203;#QIP Measurements|7febffdb-d38f-498b-9ea7-bd49b1076aa8</vt:lpwstr>
  </property>
  <property fmtid="{D5CDD505-2E9C-101B-9397-08002B2CF9AE}" pid="15" name="Website Section">
    <vt:lpwstr>104;#Quality Improvement|7c9cac7a-f610-42f6-afbd-84a417de578f</vt:lpwstr>
  </property>
</Properties>
</file>